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7" r:id="rId3"/>
    <p:sldId id="258" r:id="rId4"/>
    <p:sldId id="259" r:id="rId5"/>
    <p:sldId id="261" r:id="rId6"/>
    <p:sldId id="262" r:id="rId7"/>
    <p:sldId id="263" r:id="rId8"/>
    <p:sldId id="264" r:id="rId9"/>
    <p:sldId id="265" r:id="rId10"/>
    <p:sldId id="268" r:id="rId11"/>
    <p:sldId id="269" r:id="rId12"/>
    <p:sldId id="266" r:id="rId13"/>
    <p:sldId id="267" r:id="rId14"/>
    <p:sldId id="270" r:id="rId15"/>
    <p:sldId id="271" r:id="rId16"/>
    <p:sldId id="260" r:id="rId17"/>
    <p:sldId id="272" r:id="rId18"/>
    <p:sldId id="285" r:id="rId19"/>
    <p:sldId id="273" r:id="rId20"/>
    <p:sldId id="274" r:id="rId21"/>
    <p:sldId id="279" r:id="rId22"/>
    <p:sldId id="282" r:id="rId23"/>
    <p:sldId id="281" r:id="rId24"/>
    <p:sldId id="295" r:id="rId25"/>
    <p:sldId id="280" r:id="rId26"/>
    <p:sldId id="294" r:id="rId27"/>
    <p:sldId id="283" r:id="rId28"/>
    <p:sldId id="284" r:id="rId29"/>
    <p:sldId id="275" r:id="rId30"/>
    <p:sldId id="276" r:id="rId31"/>
    <p:sldId id="287" r:id="rId32"/>
    <p:sldId id="288" r:id="rId33"/>
    <p:sldId id="289" r:id="rId34"/>
    <p:sldId id="277" r:id="rId35"/>
    <p:sldId id="290" r:id="rId36"/>
    <p:sldId id="291" r:id="rId37"/>
    <p:sldId id="27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2C7C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33" autoAdjust="0"/>
  </p:normalViewPr>
  <p:slideViewPr>
    <p:cSldViewPr snapToGrid="0" snapToObjects="1">
      <p:cViewPr varScale="1">
        <p:scale>
          <a:sx n="78" d="100"/>
          <a:sy n="78" d="100"/>
        </p:scale>
        <p:origin x="-1008"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eth's%20Hard%20Drive:Users:bmarchant:Documents:bWork:IUSB:Resources:Mosart%20Misconceptions:Mosart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eth's%20Hard%20Drive:Users:bmarchant:Documents:bWork:IUSB:Resources:Mosart%20Misconceptions:MosartResults.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Beth's%20Hard%20Drive:Users:bmarchant:Documents:bWork:IUSB:Resources:Mosart%20Misconceptions:MosartResul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eth's%20Hard%20Drive:Users:bmarchant:Documents:bWork:IUSB:Resources:Mosart%20Misconceptions:MosartResults.xlsx"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Beth's%20Hard%20Drive:Users:bmarchant:Documents:bWork:IUSB:Resources:Mosart%20Misconceptions:MosartResult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eth's%20Hard%20Drive:Users:bmarchant:Documents:bWork:IUSB:Assessment:2014%20Dec%2012%20Final%20Grades-PHYS_SCIENCES_FOR_ELEM_TCHRS__510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MOSART Results by Question Difficulty</a:t>
            </a:r>
          </a:p>
        </c:rich>
      </c:tx>
      <c:layout/>
      <c:overlay val="0"/>
    </c:title>
    <c:autoTitleDeleted val="0"/>
    <c:plotArea>
      <c:layout>
        <c:manualLayout>
          <c:layoutTarget val="inner"/>
          <c:xMode val="edge"/>
          <c:yMode val="edge"/>
          <c:x val="0.125426893785531"/>
          <c:y val="0.155970618961936"/>
          <c:w val="0.646523810689192"/>
          <c:h val="0.636160664388729"/>
        </c:manualLayout>
      </c:layout>
      <c:barChart>
        <c:barDir val="col"/>
        <c:grouping val="clustered"/>
        <c:varyColors val="0"/>
        <c:ser>
          <c:idx val="0"/>
          <c:order val="0"/>
          <c:tx>
            <c:strRef>
              <c:f>'2014 Fall IUSB'!$AA$110</c:f>
              <c:strCache>
                <c:ptCount val="1"/>
                <c:pt idx="0">
                  <c:v>Pre-test</c:v>
                </c:pt>
              </c:strCache>
            </c:strRef>
          </c:tx>
          <c:invertIfNegative val="0"/>
          <c:cat>
            <c:strRef>
              <c:f>'2014 Fall IUSB'!$Z$122:$Z$124</c:f>
              <c:strCache>
                <c:ptCount val="3"/>
                <c:pt idx="0">
                  <c:v>Easy</c:v>
                </c:pt>
                <c:pt idx="1">
                  <c:v>Moderate</c:v>
                </c:pt>
                <c:pt idx="2">
                  <c:v>Difficult</c:v>
                </c:pt>
              </c:strCache>
            </c:strRef>
          </c:cat>
          <c:val>
            <c:numRef>
              <c:f>'2014 Fall IUSB'!$AA$122:$AA$124</c:f>
              <c:numCache>
                <c:formatCode>0%</c:formatCode>
                <c:ptCount val="3"/>
                <c:pt idx="0">
                  <c:v>0.9</c:v>
                </c:pt>
                <c:pt idx="1">
                  <c:v>0.575</c:v>
                </c:pt>
                <c:pt idx="2">
                  <c:v>0.592307692307692</c:v>
                </c:pt>
              </c:numCache>
            </c:numRef>
          </c:val>
        </c:ser>
        <c:ser>
          <c:idx val="1"/>
          <c:order val="1"/>
          <c:tx>
            <c:strRef>
              <c:f>'2014 Fall IUSB'!$AB$110</c:f>
              <c:strCache>
                <c:ptCount val="1"/>
                <c:pt idx="0">
                  <c:v>Post-test</c:v>
                </c:pt>
              </c:strCache>
            </c:strRef>
          </c:tx>
          <c:invertIfNegative val="0"/>
          <c:cat>
            <c:strRef>
              <c:f>'2014 Fall IUSB'!$Z$122:$Z$124</c:f>
              <c:strCache>
                <c:ptCount val="3"/>
                <c:pt idx="0">
                  <c:v>Easy</c:v>
                </c:pt>
                <c:pt idx="1">
                  <c:v>Moderate</c:v>
                </c:pt>
                <c:pt idx="2">
                  <c:v>Difficult</c:v>
                </c:pt>
              </c:strCache>
            </c:strRef>
          </c:cat>
          <c:val>
            <c:numRef>
              <c:f>'2014 Fall IUSB'!$AB$122:$AB$124</c:f>
              <c:numCache>
                <c:formatCode>0%</c:formatCode>
                <c:ptCount val="3"/>
                <c:pt idx="0">
                  <c:v>0.724137931034483</c:v>
                </c:pt>
                <c:pt idx="1">
                  <c:v>0.75</c:v>
                </c:pt>
                <c:pt idx="2">
                  <c:v>0.635057471264368</c:v>
                </c:pt>
              </c:numCache>
            </c:numRef>
          </c:val>
        </c:ser>
        <c:dLbls>
          <c:showLegendKey val="0"/>
          <c:showVal val="0"/>
          <c:showCatName val="0"/>
          <c:showSerName val="0"/>
          <c:showPercent val="0"/>
          <c:showBubbleSize val="0"/>
        </c:dLbls>
        <c:gapWidth val="150"/>
        <c:axId val="-2123404664"/>
        <c:axId val="-2126003224"/>
      </c:barChart>
      <c:catAx>
        <c:axId val="-2123404664"/>
        <c:scaling>
          <c:orientation val="minMax"/>
        </c:scaling>
        <c:delete val="0"/>
        <c:axPos val="b"/>
        <c:title>
          <c:tx>
            <c:rich>
              <a:bodyPr/>
              <a:lstStyle/>
              <a:p>
                <a:pPr>
                  <a:defRPr sz="1400"/>
                </a:pPr>
                <a:r>
                  <a:rPr lang="en-US" sz="1400"/>
                  <a:t>Question Difficulty</a:t>
                </a:r>
              </a:p>
            </c:rich>
          </c:tx>
          <c:layout>
            <c:manualLayout>
              <c:xMode val="edge"/>
              <c:yMode val="edge"/>
              <c:x val="0.355259085129752"/>
              <c:y val="0.89807210166854"/>
            </c:manualLayout>
          </c:layout>
          <c:overlay val="0"/>
        </c:title>
        <c:majorTickMark val="out"/>
        <c:minorTickMark val="none"/>
        <c:tickLblPos val="nextTo"/>
        <c:txPr>
          <a:bodyPr/>
          <a:lstStyle/>
          <a:p>
            <a:pPr>
              <a:defRPr sz="1400"/>
            </a:pPr>
            <a:endParaRPr lang="en-US"/>
          </a:p>
        </c:txPr>
        <c:crossAx val="-2126003224"/>
        <c:crosses val="autoZero"/>
        <c:auto val="1"/>
        <c:lblAlgn val="ctr"/>
        <c:lblOffset val="100"/>
        <c:noMultiLvlLbl val="0"/>
      </c:catAx>
      <c:valAx>
        <c:axId val="-2126003224"/>
        <c:scaling>
          <c:orientation val="minMax"/>
        </c:scaling>
        <c:delete val="0"/>
        <c:axPos val="l"/>
        <c:majorGridlines/>
        <c:title>
          <c:tx>
            <c:rich>
              <a:bodyPr rot="-5400000" vert="horz"/>
              <a:lstStyle/>
              <a:p>
                <a:pPr>
                  <a:defRPr sz="1400"/>
                </a:pPr>
                <a:r>
                  <a:rPr lang="en-US" sz="1400"/>
                  <a:t>% Correct</a:t>
                </a:r>
              </a:p>
            </c:rich>
          </c:tx>
          <c:layout>
            <c:manualLayout>
              <c:xMode val="edge"/>
              <c:yMode val="edge"/>
              <c:x val="0.0177874785674889"/>
              <c:y val="0.347492207798154"/>
            </c:manualLayout>
          </c:layout>
          <c:overlay val="0"/>
        </c:title>
        <c:numFmt formatCode="0%" sourceLinked="1"/>
        <c:majorTickMark val="out"/>
        <c:minorTickMark val="none"/>
        <c:tickLblPos val="nextTo"/>
        <c:txPr>
          <a:bodyPr/>
          <a:lstStyle/>
          <a:p>
            <a:pPr>
              <a:defRPr sz="1200"/>
            </a:pPr>
            <a:endParaRPr lang="en-US"/>
          </a:p>
        </c:txPr>
        <c:crossAx val="-2123404664"/>
        <c:crosses val="autoZero"/>
        <c:crossBetween val="between"/>
        <c:majorUnit val="0.2"/>
        <c:minorUnit val="0.04"/>
      </c:valAx>
    </c:plotArea>
    <c:legend>
      <c:legendPos val="r"/>
      <c:layout>
        <c:manualLayout>
          <c:xMode val="edge"/>
          <c:yMode val="edge"/>
          <c:x val="0.813647831408964"/>
          <c:y val="0.467657346188682"/>
          <c:w val="0.14467970913691"/>
          <c:h val="0.169349532602551"/>
        </c:manualLayout>
      </c:layout>
      <c:overlay val="0"/>
      <c:spPr>
        <a:ln>
          <a:solidFill>
            <a:schemeClr val="accent1"/>
          </a:solidFill>
        </a:ln>
      </c:spPr>
      <c:txPr>
        <a:bodyPr/>
        <a:lstStyle/>
        <a:p>
          <a:pPr>
            <a:defRPr sz="14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defRPr/>
            </a:pPr>
            <a:r>
              <a:rPr lang="en-US"/>
              <a:t>MOSART Pre- and Post-Test Results by K-4 Standard</a:t>
            </a:r>
          </a:p>
        </c:rich>
      </c:tx>
      <c:layout/>
      <c:overlay val="0"/>
    </c:title>
    <c:autoTitleDeleted val="0"/>
    <c:plotArea>
      <c:layout/>
      <c:barChart>
        <c:barDir val="col"/>
        <c:grouping val="clustered"/>
        <c:varyColors val="0"/>
        <c:ser>
          <c:idx val="0"/>
          <c:order val="0"/>
          <c:tx>
            <c:strRef>
              <c:f>'minus easy'!$AA$110</c:f>
              <c:strCache>
                <c:ptCount val="1"/>
                <c:pt idx="0">
                  <c:v>Pre-test</c:v>
                </c:pt>
              </c:strCache>
            </c:strRef>
          </c:tx>
          <c:invertIfNegative val="0"/>
          <c:cat>
            <c:strRef>
              <c:f>'minus easy'!$Z$111:$Z$122</c:f>
              <c:strCache>
                <c:ptCount val="12"/>
                <c:pt idx="0">
                  <c:v>Avg.</c:v>
                </c:pt>
                <c:pt idx="1">
                  <c:v>1</c:v>
                </c:pt>
                <c:pt idx="2">
                  <c:v>2</c:v>
                </c:pt>
                <c:pt idx="3">
                  <c:v>3</c:v>
                </c:pt>
                <c:pt idx="4">
                  <c:v>4</c:v>
                </c:pt>
                <c:pt idx="5">
                  <c:v>5</c:v>
                </c:pt>
                <c:pt idx="6">
                  <c:v>6</c:v>
                </c:pt>
                <c:pt idx="7">
                  <c:v>7</c:v>
                </c:pt>
                <c:pt idx="8">
                  <c:v>8</c:v>
                </c:pt>
                <c:pt idx="9">
                  <c:v>9</c:v>
                </c:pt>
                <c:pt idx="10">
                  <c:v>10</c:v>
                </c:pt>
                <c:pt idx="11">
                  <c:v>11</c:v>
                </c:pt>
              </c:strCache>
            </c:strRef>
          </c:cat>
          <c:val>
            <c:numRef>
              <c:f>'minus easy'!$AA$111:$AA$122</c:f>
              <c:numCache>
                <c:formatCode>0%</c:formatCode>
                <c:ptCount val="12"/>
                <c:pt idx="0">
                  <c:v>0.613257575757576</c:v>
                </c:pt>
                <c:pt idx="1">
                  <c:v>0.833333333333333</c:v>
                </c:pt>
                <c:pt idx="2">
                  <c:v>0.4</c:v>
                </c:pt>
                <c:pt idx="3">
                  <c:v>0.825</c:v>
                </c:pt>
                <c:pt idx="4">
                  <c:v>0.8</c:v>
                </c:pt>
                <c:pt idx="5">
                  <c:v>0.5</c:v>
                </c:pt>
                <c:pt idx="6">
                  <c:v>0.65</c:v>
                </c:pt>
                <c:pt idx="7">
                  <c:v>0.35</c:v>
                </c:pt>
                <c:pt idx="8">
                  <c:v>0.55</c:v>
                </c:pt>
                <c:pt idx="9">
                  <c:v>0.5875</c:v>
                </c:pt>
                <c:pt idx="10">
                  <c:v>0.6</c:v>
                </c:pt>
                <c:pt idx="11">
                  <c:v>0.65</c:v>
                </c:pt>
              </c:numCache>
            </c:numRef>
          </c:val>
        </c:ser>
        <c:ser>
          <c:idx val="2"/>
          <c:order val="1"/>
          <c:tx>
            <c:strRef>
              <c:f>'minus easy'!$AB$110</c:f>
              <c:strCache>
                <c:ptCount val="1"/>
                <c:pt idx="0">
                  <c:v>Post-test</c:v>
                </c:pt>
              </c:strCache>
            </c:strRef>
          </c:tx>
          <c:invertIfNegative val="0"/>
          <c:cat>
            <c:strRef>
              <c:f>'minus easy'!$Z$111:$Z$122</c:f>
              <c:strCache>
                <c:ptCount val="12"/>
                <c:pt idx="0">
                  <c:v>Avg.</c:v>
                </c:pt>
                <c:pt idx="1">
                  <c:v>1</c:v>
                </c:pt>
                <c:pt idx="2">
                  <c:v>2</c:v>
                </c:pt>
                <c:pt idx="3">
                  <c:v>3</c:v>
                </c:pt>
                <c:pt idx="4">
                  <c:v>4</c:v>
                </c:pt>
                <c:pt idx="5">
                  <c:v>5</c:v>
                </c:pt>
                <c:pt idx="6">
                  <c:v>6</c:v>
                </c:pt>
                <c:pt idx="7">
                  <c:v>7</c:v>
                </c:pt>
                <c:pt idx="8">
                  <c:v>8</c:v>
                </c:pt>
                <c:pt idx="9">
                  <c:v>9</c:v>
                </c:pt>
                <c:pt idx="10">
                  <c:v>10</c:v>
                </c:pt>
                <c:pt idx="11">
                  <c:v>11</c:v>
                </c:pt>
              </c:strCache>
            </c:strRef>
          </c:cat>
          <c:val>
            <c:numRef>
              <c:f>'minus easy'!$AB$111:$AB$122</c:f>
              <c:numCache>
                <c:formatCode>0%</c:formatCode>
                <c:ptCount val="12"/>
                <c:pt idx="0">
                  <c:v>0.675548589341693</c:v>
                </c:pt>
                <c:pt idx="1">
                  <c:v>0.793103448275862</c:v>
                </c:pt>
                <c:pt idx="2">
                  <c:v>0.655172413793103</c:v>
                </c:pt>
                <c:pt idx="3">
                  <c:v>0.741379310344828</c:v>
                </c:pt>
                <c:pt idx="4">
                  <c:v>0.724137931034483</c:v>
                </c:pt>
                <c:pt idx="5">
                  <c:v>0.793103448275862</c:v>
                </c:pt>
                <c:pt idx="6">
                  <c:v>0.620689655172414</c:v>
                </c:pt>
                <c:pt idx="7">
                  <c:v>0.586206896551724</c:v>
                </c:pt>
                <c:pt idx="8">
                  <c:v>0.689655172413793</c:v>
                </c:pt>
                <c:pt idx="9">
                  <c:v>0.637931034482759</c:v>
                </c:pt>
                <c:pt idx="10">
                  <c:v>0.637931034482759</c:v>
                </c:pt>
                <c:pt idx="11">
                  <c:v>0.551724137931034</c:v>
                </c:pt>
              </c:numCache>
            </c:numRef>
          </c:val>
        </c:ser>
        <c:dLbls>
          <c:showLegendKey val="0"/>
          <c:showVal val="0"/>
          <c:showCatName val="0"/>
          <c:showSerName val="0"/>
          <c:showPercent val="0"/>
          <c:showBubbleSize val="0"/>
        </c:dLbls>
        <c:gapWidth val="150"/>
        <c:axId val="-2110533240"/>
        <c:axId val="-2125775880"/>
      </c:barChart>
      <c:catAx>
        <c:axId val="-2110533240"/>
        <c:scaling>
          <c:orientation val="minMax"/>
        </c:scaling>
        <c:delete val="0"/>
        <c:axPos val="b"/>
        <c:title>
          <c:tx>
            <c:rich>
              <a:bodyPr/>
              <a:lstStyle/>
              <a:p>
                <a:pPr>
                  <a:defRPr/>
                </a:pPr>
                <a:r>
                  <a:rPr lang="en-US"/>
                  <a:t>Standard Number</a:t>
                </a:r>
              </a:p>
            </c:rich>
          </c:tx>
          <c:layout/>
          <c:overlay val="0"/>
        </c:title>
        <c:numFmt formatCode="General" sourceLinked="1"/>
        <c:majorTickMark val="none"/>
        <c:minorTickMark val="none"/>
        <c:tickLblPos val="nextTo"/>
        <c:txPr>
          <a:bodyPr rot="0" vert="horz"/>
          <a:lstStyle/>
          <a:p>
            <a:pPr>
              <a:defRPr/>
            </a:pPr>
            <a:endParaRPr lang="en-US"/>
          </a:p>
        </c:txPr>
        <c:crossAx val="-2125775880"/>
        <c:crosses val="autoZero"/>
        <c:auto val="1"/>
        <c:lblAlgn val="ctr"/>
        <c:lblOffset val="100"/>
        <c:noMultiLvlLbl val="0"/>
      </c:catAx>
      <c:valAx>
        <c:axId val="-2125775880"/>
        <c:scaling>
          <c:orientation val="minMax"/>
        </c:scaling>
        <c:delete val="0"/>
        <c:axPos val="l"/>
        <c:majorGridlines/>
        <c:title>
          <c:tx>
            <c:rich>
              <a:bodyPr rot="-5400000" vert="horz"/>
              <a:lstStyle/>
              <a:p>
                <a:pPr>
                  <a:defRPr/>
                </a:pPr>
                <a:r>
                  <a:rPr lang="en-US"/>
                  <a:t>% Correct</a:t>
                </a:r>
              </a:p>
            </c:rich>
          </c:tx>
          <c:layout>
            <c:manualLayout>
              <c:xMode val="edge"/>
              <c:yMode val="edge"/>
              <c:x val="0.0165453342157512"/>
              <c:y val="0.345418899768787"/>
            </c:manualLayout>
          </c:layout>
          <c:overlay val="0"/>
        </c:title>
        <c:numFmt formatCode="0%" sourceLinked="1"/>
        <c:majorTickMark val="out"/>
        <c:minorTickMark val="none"/>
        <c:tickLblPos val="nextTo"/>
        <c:crossAx val="-211053324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title>
      <c:tx>
        <c:rich>
          <a:bodyPr/>
          <a:lstStyle/>
          <a:p>
            <a:pPr>
              <a:defRPr/>
            </a:pPr>
            <a:r>
              <a:rPr lang="en-US"/>
              <a:t>MOSART Pre- and Post-Test Results by K-4 Standard</a:t>
            </a:r>
          </a:p>
        </c:rich>
      </c:tx>
      <c:layout/>
      <c:overlay val="0"/>
    </c:title>
    <c:autoTitleDeleted val="0"/>
    <c:plotArea>
      <c:layout/>
      <c:barChart>
        <c:barDir val="col"/>
        <c:grouping val="clustered"/>
        <c:varyColors val="0"/>
        <c:ser>
          <c:idx val="0"/>
          <c:order val="0"/>
          <c:tx>
            <c:strRef>
              <c:f>'minus easy'!$AA$110</c:f>
              <c:strCache>
                <c:ptCount val="1"/>
                <c:pt idx="0">
                  <c:v>Pre-test</c:v>
                </c:pt>
              </c:strCache>
            </c:strRef>
          </c:tx>
          <c:invertIfNegative val="0"/>
          <c:cat>
            <c:strRef>
              <c:f>'minus easy'!$Z$111:$Z$122</c:f>
              <c:strCache>
                <c:ptCount val="12"/>
                <c:pt idx="0">
                  <c:v>Avg.</c:v>
                </c:pt>
                <c:pt idx="1">
                  <c:v>1</c:v>
                </c:pt>
                <c:pt idx="2">
                  <c:v>2</c:v>
                </c:pt>
                <c:pt idx="3">
                  <c:v>3</c:v>
                </c:pt>
                <c:pt idx="4">
                  <c:v>4</c:v>
                </c:pt>
                <c:pt idx="5">
                  <c:v>5</c:v>
                </c:pt>
                <c:pt idx="6">
                  <c:v>6</c:v>
                </c:pt>
                <c:pt idx="7">
                  <c:v>7</c:v>
                </c:pt>
                <c:pt idx="8">
                  <c:v>8</c:v>
                </c:pt>
                <c:pt idx="9">
                  <c:v>9</c:v>
                </c:pt>
                <c:pt idx="10">
                  <c:v>10</c:v>
                </c:pt>
                <c:pt idx="11">
                  <c:v>11</c:v>
                </c:pt>
              </c:strCache>
            </c:strRef>
          </c:cat>
          <c:val>
            <c:numRef>
              <c:f>'minus easy'!$AA$111:$AA$122</c:f>
              <c:numCache>
                <c:formatCode>0%</c:formatCode>
                <c:ptCount val="12"/>
                <c:pt idx="0">
                  <c:v>0.613257575757576</c:v>
                </c:pt>
                <c:pt idx="1">
                  <c:v>0.833333333333333</c:v>
                </c:pt>
                <c:pt idx="2">
                  <c:v>0.4</c:v>
                </c:pt>
                <c:pt idx="3">
                  <c:v>0.825</c:v>
                </c:pt>
                <c:pt idx="4">
                  <c:v>0.8</c:v>
                </c:pt>
                <c:pt idx="5">
                  <c:v>0.5</c:v>
                </c:pt>
                <c:pt idx="6">
                  <c:v>0.65</c:v>
                </c:pt>
                <c:pt idx="7">
                  <c:v>0.35</c:v>
                </c:pt>
                <c:pt idx="8">
                  <c:v>0.55</c:v>
                </c:pt>
                <c:pt idx="9">
                  <c:v>0.5875</c:v>
                </c:pt>
                <c:pt idx="10">
                  <c:v>0.6</c:v>
                </c:pt>
                <c:pt idx="11">
                  <c:v>0.65</c:v>
                </c:pt>
              </c:numCache>
            </c:numRef>
          </c:val>
        </c:ser>
        <c:ser>
          <c:idx val="2"/>
          <c:order val="1"/>
          <c:tx>
            <c:strRef>
              <c:f>'minus easy'!$AB$110</c:f>
              <c:strCache>
                <c:ptCount val="1"/>
                <c:pt idx="0">
                  <c:v>Post-test</c:v>
                </c:pt>
              </c:strCache>
            </c:strRef>
          </c:tx>
          <c:invertIfNegative val="0"/>
          <c:cat>
            <c:strRef>
              <c:f>'minus easy'!$Z$111:$Z$122</c:f>
              <c:strCache>
                <c:ptCount val="12"/>
                <c:pt idx="0">
                  <c:v>Avg.</c:v>
                </c:pt>
                <c:pt idx="1">
                  <c:v>1</c:v>
                </c:pt>
                <c:pt idx="2">
                  <c:v>2</c:v>
                </c:pt>
                <c:pt idx="3">
                  <c:v>3</c:v>
                </c:pt>
                <c:pt idx="4">
                  <c:v>4</c:v>
                </c:pt>
                <c:pt idx="5">
                  <c:v>5</c:v>
                </c:pt>
                <c:pt idx="6">
                  <c:v>6</c:v>
                </c:pt>
                <c:pt idx="7">
                  <c:v>7</c:v>
                </c:pt>
                <c:pt idx="8">
                  <c:v>8</c:v>
                </c:pt>
                <c:pt idx="9">
                  <c:v>9</c:v>
                </c:pt>
                <c:pt idx="10">
                  <c:v>10</c:v>
                </c:pt>
                <c:pt idx="11">
                  <c:v>11</c:v>
                </c:pt>
              </c:strCache>
            </c:strRef>
          </c:cat>
          <c:val>
            <c:numRef>
              <c:f>'minus easy'!$AB$111:$AB$122</c:f>
              <c:numCache>
                <c:formatCode>0%</c:formatCode>
                <c:ptCount val="12"/>
                <c:pt idx="0">
                  <c:v>0.675548589341693</c:v>
                </c:pt>
                <c:pt idx="1">
                  <c:v>0.793103448275862</c:v>
                </c:pt>
                <c:pt idx="2">
                  <c:v>0.655172413793103</c:v>
                </c:pt>
                <c:pt idx="3">
                  <c:v>0.741379310344828</c:v>
                </c:pt>
                <c:pt idx="4">
                  <c:v>0.724137931034483</c:v>
                </c:pt>
                <c:pt idx="5">
                  <c:v>0.793103448275862</c:v>
                </c:pt>
                <c:pt idx="6">
                  <c:v>0.620689655172414</c:v>
                </c:pt>
                <c:pt idx="7">
                  <c:v>0.586206896551724</c:v>
                </c:pt>
                <c:pt idx="8">
                  <c:v>0.689655172413793</c:v>
                </c:pt>
                <c:pt idx="9">
                  <c:v>0.637931034482759</c:v>
                </c:pt>
                <c:pt idx="10">
                  <c:v>0.637931034482759</c:v>
                </c:pt>
                <c:pt idx="11">
                  <c:v>0.551724137931034</c:v>
                </c:pt>
              </c:numCache>
            </c:numRef>
          </c:val>
        </c:ser>
        <c:dLbls>
          <c:showLegendKey val="0"/>
          <c:showVal val="0"/>
          <c:showCatName val="0"/>
          <c:showSerName val="0"/>
          <c:showPercent val="0"/>
          <c:showBubbleSize val="0"/>
        </c:dLbls>
        <c:gapWidth val="150"/>
        <c:axId val="-2105780920"/>
        <c:axId val="-2109362744"/>
      </c:barChart>
      <c:catAx>
        <c:axId val="-2105780920"/>
        <c:scaling>
          <c:orientation val="minMax"/>
        </c:scaling>
        <c:delete val="0"/>
        <c:axPos val="b"/>
        <c:title>
          <c:tx>
            <c:rich>
              <a:bodyPr/>
              <a:lstStyle/>
              <a:p>
                <a:pPr>
                  <a:defRPr/>
                </a:pPr>
                <a:r>
                  <a:rPr lang="en-US"/>
                  <a:t>Standard Number</a:t>
                </a:r>
              </a:p>
            </c:rich>
          </c:tx>
          <c:layout/>
          <c:overlay val="0"/>
        </c:title>
        <c:numFmt formatCode="General" sourceLinked="1"/>
        <c:majorTickMark val="none"/>
        <c:minorTickMark val="none"/>
        <c:tickLblPos val="nextTo"/>
        <c:txPr>
          <a:bodyPr rot="0" vert="horz"/>
          <a:lstStyle/>
          <a:p>
            <a:pPr>
              <a:defRPr/>
            </a:pPr>
            <a:endParaRPr lang="en-US"/>
          </a:p>
        </c:txPr>
        <c:crossAx val="-2109362744"/>
        <c:crosses val="autoZero"/>
        <c:auto val="1"/>
        <c:lblAlgn val="ctr"/>
        <c:lblOffset val="100"/>
        <c:noMultiLvlLbl val="0"/>
      </c:catAx>
      <c:valAx>
        <c:axId val="-2109362744"/>
        <c:scaling>
          <c:orientation val="minMax"/>
        </c:scaling>
        <c:delete val="0"/>
        <c:axPos val="l"/>
        <c:majorGridlines/>
        <c:title>
          <c:tx>
            <c:rich>
              <a:bodyPr rot="-5400000" vert="horz"/>
              <a:lstStyle/>
              <a:p>
                <a:pPr>
                  <a:defRPr/>
                </a:pPr>
                <a:r>
                  <a:rPr lang="en-US"/>
                  <a:t>% Correct</a:t>
                </a:r>
              </a:p>
            </c:rich>
          </c:tx>
          <c:layout>
            <c:manualLayout>
              <c:xMode val="edge"/>
              <c:yMode val="edge"/>
              <c:x val="0.0165453342157512"/>
              <c:y val="0.345418899768787"/>
            </c:manualLayout>
          </c:layout>
          <c:overlay val="0"/>
        </c:title>
        <c:numFmt formatCode="0%" sourceLinked="1"/>
        <c:majorTickMark val="out"/>
        <c:minorTickMark val="none"/>
        <c:tickLblPos val="nextTo"/>
        <c:crossAx val="-2105780920"/>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2400"/>
            </a:pPr>
            <a:r>
              <a:rPr lang="en-US" sz="2400"/>
              <a:t>Individual Student Results</a:t>
            </a:r>
          </a:p>
        </c:rich>
      </c:tx>
      <c:layout/>
      <c:overlay val="0"/>
    </c:title>
    <c:autoTitleDeleted val="0"/>
    <c:plotArea>
      <c:layout/>
      <c:scatterChart>
        <c:scatterStyle val="lineMarker"/>
        <c:varyColors val="0"/>
        <c:ser>
          <c:idx val="0"/>
          <c:order val="0"/>
          <c:tx>
            <c:strRef>
              <c:f>'2014 Fall IUSB'!$C$147</c:f>
              <c:strCache>
                <c:ptCount val="1"/>
                <c:pt idx="0">
                  <c:v>Post-test</c:v>
                </c:pt>
              </c:strCache>
            </c:strRef>
          </c:tx>
          <c:spPr>
            <a:ln w="47625">
              <a:noFill/>
            </a:ln>
          </c:spPr>
          <c:xVal>
            <c:numRef>
              <c:f>'2014 Fall IUSB'!$B$148:$B$176</c:f>
              <c:numCache>
                <c:formatCode>0%</c:formatCode>
                <c:ptCount val="29"/>
                <c:pt idx="0">
                  <c:v>0.6</c:v>
                </c:pt>
                <c:pt idx="1">
                  <c:v>0.55</c:v>
                </c:pt>
                <c:pt idx="2">
                  <c:v>0.75</c:v>
                </c:pt>
                <c:pt idx="3">
                  <c:v>0.65</c:v>
                </c:pt>
                <c:pt idx="4">
                  <c:v>0.7</c:v>
                </c:pt>
                <c:pt idx="5">
                  <c:v>0.8</c:v>
                </c:pt>
                <c:pt idx="6">
                  <c:v>0.65</c:v>
                </c:pt>
                <c:pt idx="7">
                  <c:v>0.6</c:v>
                </c:pt>
                <c:pt idx="8">
                  <c:v>0.45</c:v>
                </c:pt>
                <c:pt idx="9">
                  <c:v>0.5</c:v>
                </c:pt>
                <c:pt idx="10">
                  <c:v>0.6</c:v>
                </c:pt>
                <c:pt idx="11">
                  <c:v>0.5</c:v>
                </c:pt>
                <c:pt idx="12">
                  <c:v>0.65</c:v>
                </c:pt>
                <c:pt idx="13">
                  <c:v>0.5</c:v>
                </c:pt>
                <c:pt idx="14">
                  <c:v>0.75</c:v>
                </c:pt>
                <c:pt idx="15">
                  <c:v>0.6</c:v>
                </c:pt>
                <c:pt idx="16">
                  <c:v>0.5</c:v>
                </c:pt>
                <c:pt idx="17">
                  <c:v>0.65</c:v>
                </c:pt>
                <c:pt idx="18">
                  <c:v>0.7</c:v>
                </c:pt>
                <c:pt idx="19">
                  <c:v>0.6</c:v>
                </c:pt>
                <c:pt idx="20">
                  <c:v>0.75</c:v>
                </c:pt>
                <c:pt idx="21">
                  <c:v>0.7</c:v>
                </c:pt>
                <c:pt idx="22">
                  <c:v>0.6</c:v>
                </c:pt>
                <c:pt idx="23">
                  <c:v>0.8</c:v>
                </c:pt>
                <c:pt idx="24">
                  <c:v>0.5</c:v>
                </c:pt>
                <c:pt idx="25">
                  <c:v>0.9</c:v>
                </c:pt>
                <c:pt idx="26">
                  <c:v>0.7</c:v>
                </c:pt>
                <c:pt idx="27">
                  <c:v>0.65</c:v>
                </c:pt>
                <c:pt idx="28">
                  <c:v>0.6</c:v>
                </c:pt>
              </c:numCache>
            </c:numRef>
          </c:xVal>
          <c:yVal>
            <c:numRef>
              <c:f>'2014 Fall IUSB'!$C$148:$C$176</c:f>
              <c:numCache>
                <c:formatCode>0%</c:formatCode>
                <c:ptCount val="29"/>
                <c:pt idx="0">
                  <c:v>0.6</c:v>
                </c:pt>
                <c:pt idx="1">
                  <c:v>0.75</c:v>
                </c:pt>
                <c:pt idx="2">
                  <c:v>0.8</c:v>
                </c:pt>
                <c:pt idx="3">
                  <c:v>0.5</c:v>
                </c:pt>
                <c:pt idx="4">
                  <c:v>0.55</c:v>
                </c:pt>
                <c:pt idx="5">
                  <c:v>0.8</c:v>
                </c:pt>
                <c:pt idx="6">
                  <c:v>0.65</c:v>
                </c:pt>
                <c:pt idx="7">
                  <c:v>0.45</c:v>
                </c:pt>
                <c:pt idx="8">
                  <c:v>0.45</c:v>
                </c:pt>
                <c:pt idx="9">
                  <c:v>0.75</c:v>
                </c:pt>
                <c:pt idx="10">
                  <c:v>0.7</c:v>
                </c:pt>
                <c:pt idx="11">
                  <c:v>0.7</c:v>
                </c:pt>
                <c:pt idx="12">
                  <c:v>0.7</c:v>
                </c:pt>
                <c:pt idx="13">
                  <c:v>0.5</c:v>
                </c:pt>
                <c:pt idx="14">
                  <c:v>0.65</c:v>
                </c:pt>
                <c:pt idx="15">
                  <c:v>0.6</c:v>
                </c:pt>
                <c:pt idx="16">
                  <c:v>0.7</c:v>
                </c:pt>
                <c:pt idx="17">
                  <c:v>0.7</c:v>
                </c:pt>
                <c:pt idx="18">
                  <c:v>0.8</c:v>
                </c:pt>
                <c:pt idx="19">
                  <c:v>0.55</c:v>
                </c:pt>
                <c:pt idx="20">
                  <c:v>0.8</c:v>
                </c:pt>
                <c:pt idx="21">
                  <c:v>0.85</c:v>
                </c:pt>
                <c:pt idx="22">
                  <c:v>0.7</c:v>
                </c:pt>
                <c:pt idx="23">
                  <c:v>0.8</c:v>
                </c:pt>
                <c:pt idx="24">
                  <c:v>0.5</c:v>
                </c:pt>
                <c:pt idx="25">
                  <c:v>0.7</c:v>
                </c:pt>
                <c:pt idx="26">
                  <c:v>0.7</c:v>
                </c:pt>
                <c:pt idx="27">
                  <c:v>0.7</c:v>
                </c:pt>
                <c:pt idx="28">
                  <c:v>0.6</c:v>
                </c:pt>
              </c:numCache>
            </c:numRef>
          </c:yVal>
          <c:smooth val="0"/>
        </c:ser>
        <c:ser>
          <c:idx val="1"/>
          <c:order val="1"/>
          <c:tx>
            <c:v>Trendline</c:v>
          </c:tx>
          <c:spPr>
            <a:ln w="15875">
              <a:solidFill>
                <a:schemeClr val="tx1"/>
              </a:solidFill>
            </a:ln>
          </c:spPr>
          <c:trendline>
            <c:trendlineType val="linear"/>
            <c:dispRSqr val="0"/>
            <c:dispEq val="0"/>
          </c:trendline>
          <c:xVal>
            <c:numRef>
              <c:f>'2014 Fall IUSB'!$G$148:$G$150</c:f>
              <c:numCache>
                <c:formatCode>0%</c:formatCode>
                <c:ptCount val="3"/>
                <c:pt idx="0">
                  <c:v>0.0</c:v>
                </c:pt>
                <c:pt idx="1">
                  <c:v>0.7</c:v>
                </c:pt>
                <c:pt idx="2">
                  <c:v>1.0</c:v>
                </c:pt>
              </c:numCache>
            </c:numRef>
          </c:xVal>
          <c:yVal>
            <c:numRef>
              <c:f>'2014 Fall IUSB'!$H$148:$H$150</c:f>
              <c:numCache>
                <c:formatCode>0%</c:formatCode>
                <c:ptCount val="3"/>
                <c:pt idx="0">
                  <c:v>0.0</c:v>
                </c:pt>
                <c:pt idx="1">
                  <c:v>0.7</c:v>
                </c:pt>
                <c:pt idx="2">
                  <c:v>1.0</c:v>
                </c:pt>
              </c:numCache>
            </c:numRef>
          </c:yVal>
          <c:smooth val="0"/>
        </c:ser>
        <c:dLbls>
          <c:showLegendKey val="0"/>
          <c:showVal val="0"/>
          <c:showCatName val="0"/>
          <c:showSerName val="0"/>
          <c:showPercent val="0"/>
          <c:showBubbleSize val="0"/>
        </c:dLbls>
        <c:axId val="-2129221800"/>
        <c:axId val="-2111341992"/>
      </c:scatterChart>
      <c:valAx>
        <c:axId val="-2129221800"/>
        <c:scaling>
          <c:orientation val="minMax"/>
          <c:max val="1.0"/>
          <c:min val="0.0"/>
        </c:scaling>
        <c:delete val="0"/>
        <c:axPos val="b"/>
        <c:majorGridlines/>
        <c:title>
          <c:tx>
            <c:rich>
              <a:bodyPr/>
              <a:lstStyle/>
              <a:p>
                <a:pPr>
                  <a:defRPr sz="1800"/>
                </a:pPr>
                <a:r>
                  <a:rPr lang="en-US" sz="1800"/>
                  <a:t>Pre-Test</a:t>
                </a:r>
              </a:p>
            </c:rich>
          </c:tx>
          <c:layout/>
          <c:overlay val="0"/>
        </c:title>
        <c:numFmt formatCode="0%" sourceLinked="1"/>
        <c:majorTickMark val="out"/>
        <c:minorTickMark val="none"/>
        <c:tickLblPos val="nextTo"/>
        <c:txPr>
          <a:bodyPr/>
          <a:lstStyle/>
          <a:p>
            <a:pPr>
              <a:defRPr sz="1200"/>
            </a:pPr>
            <a:endParaRPr lang="en-US"/>
          </a:p>
        </c:txPr>
        <c:crossAx val="-2111341992"/>
        <c:crosses val="autoZero"/>
        <c:crossBetween val="midCat"/>
        <c:majorUnit val="0.2"/>
        <c:minorUnit val="0.04"/>
      </c:valAx>
      <c:valAx>
        <c:axId val="-2111341992"/>
        <c:scaling>
          <c:orientation val="minMax"/>
          <c:max val="1.0"/>
        </c:scaling>
        <c:delete val="0"/>
        <c:axPos val="l"/>
        <c:majorGridlines/>
        <c:title>
          <c:tx>
            <c:rich>
              <a:bodyPr rot="-5400000" vert="horz"/>
              <a:lstStyle/>
              <a:p>
                <a:pPr>
                  <a:defRPr sz="1800"/>
                </a:pPr>
                <a:r>
                  <a:rPr lang="en-US" sz="1800"/>
                  <a:t>Post-Test</a:t>
                </a:r>
              </a:p>
            </c:rich>
          </c:tx>
          <c:layout/>
          <c:overlay val="0"/>
        </c:title>
        <c:numFmt formatCode="0%" sourceLinked="1"/>
        <c:majorTickMark val="out"/>
        <c:minorTickMark val="none"/>
        <c:tickLblPos val="nextTo"/>
        <c:txPr>
          <a:bodyPr/>
          <a:lstStyle/>
          <a:p>
            <a:pPr>
              <a:defRPr sz="1200"/>
            </a:pPr>
            <a:endParaRPr lang="en-US"/>
          </a:p>
        </c:txPr>
        <c:crossAx val="-2129221800"/>
        <c:crosses val="autoZero"/>
        <c:crossBetween val="midCat"/>
        <c:majorUnit val="0.2"/>
        <c:minorUnit val="0.04"/>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Individual Student Results</a:t>
            </a:r>
          </a:p>
        </c:rich>
      </c:tx>
      <c:layout/>
      <c:overlay val="0"/>
    </c:title>
    <c:autoTitleDeleted val="0"/>
    <c:plotArea>
      <c:layout/>
      <c:scatterChart>
        <c:scatterStyle val="lineMarker"/>
        <c:varyColors val="0"/>
        <c:ser>
          <c:idx val="0"/>
          <c:order val="0"/>
          <c:tx>
            <c:strRef>
              <c:f>'2014 Fall IUSB'!$C$147</c:f>
              <c:strCache>
                <c:ptCount val="1"/>
                <c:pt idx="0">
                  <c:v>Post-test</c:v>
                </c:pt>
              </c:strCache>
            </c:strRef>
          </c:tx>
          <c:spPr>
            <a:ln w="47625">
              <a:noFill/>
            </a:ln>
          </c:spPr>
          <c:xVal>
            <c:numRef>
              <c:f>'2014 Fall IUSB'!$B$148:$B$176</c:f>
              <c:numCache>
                <c:formatCode>0.00</c:formatCode>
                <c:ptCount val="29"/>
                <c:pt idx="0">
                  <c:v>0.6</c:v>
                </c:pt>
                <c:pt idx="1">
                  <c:v>0.55</c:v>
                </c:pt>
                <c:pt idx="2">
                  <c:v>0.75</c:v>
                </c:pt>
                <c:pt idx="3">
                  <c:v>0.65</c:v>
                </c:pt>
                <c:pt idx="4">
                  <c:v>0.7</c:v>
                </c:pt>
                <c:pt idx="5">
                  <c:v>0.8</c:v>
                </c:pt>
                <c:pt idx="6">
                  <c:v>0.65</c:v>
                </c:pt>
                <c:pt idx="7">
                  <c:v>0.6</c:v>
                </c:pt>
                <c:pt idx="8">
                  <c:v>0.45</c:v>
                </c:pt>
                <c:pt idx="9">
                  <c:v>0.5</c:v>
                </c:pt>
                <c:pt idx="10">
                  <c:v>0.6</c:v>
                </c:pt>
                <c:pt idx="11">
                  <c:v>0.5</c:v>
                </c:pt>
                <c:pt idx="12">
                  <c:v>0.65</c:v>
                </c:pt>
                <c:pt idx="13">
                  <c:v>0.5</c:v>
                </c:pt>
                <c:pt idx="14">
                  <c:v>0.75</c:v>
                </c:pt>
                <c:pt idx="15">
                  <c:v>0.6</c:v>
                </c:pt>
                <c:pt idx="16">
                  <c:v>0.5</c:v>
                </c:pt>
                <c:pt idx="17">
                  <c:v>0.65</c:v>
                </c:pt>
                <c:pt idx="18">
                  <c:v>0.7</c:v>
                </c:pt>
                <c:pt idx="19">
                  <c:v>0.6</c:v>
                </c:pt>
                <c:pt idx="20">
                  <c:v>0.75</c:v>
                </c:pt>
                <c:pt idx="21">
                  <c:v>0.7</c:v>
                </c:pt>
                <c:pt idx="22">
                  <c:v>0.6</c:v>
                </c:pt>
                <c:pt idx="23">
                  <c:v>0.8</c:v>
                </c:pt>
                <c:pt idx="24">
                  <c:v>0.5</c:v>
                </c:pt>
                <c:pt idx="25">
                  <c:v>0.9</c:v>
                </c:pt>
                <c:pt idx="26">
                  <c:v>0.7</c:v>
                </c:pt>
                <c:pt idx="27">
                  <c:v>0.65</c:v>
                </c:pt>
                <c:pt idx="28">
                  <c:v>0.6</c:v>
                </c:pt>
              </c:numCache>
            </c:numRef>
          </c:xVal>
          <c:yVal>
            <c:numRef>
              <c:f>'2014 Fall IUSB'!$C$148:$C$176</c:f>
              <c:numCache>
                <c:formatCode>0.00</c:formatCode>
                <c:ptCount val="29"/>
                <c:pt idx="0">
                  <c:v>0.6</c:v>
                </c:pt>
                <c:pt idx="1">
                  <c:v>0.75</c:v>
                </c:pt>
                <c:pt idx="2">
                  <c:v>0.8</c:v>
                </c:pt>
                <c:pt idx="3">
                  <c:v>0.5</c:v>
                </c:pt>
                <c:pt idx="4">
                  <c:v>0.55</c:v>
                </c:pt>
                <c:pt idx="5">
                  <c:v>0.8</c:v>
                </c:pt>
                <c:pt idx="6">
                  <c:v>0.65</c:v>
                </c:pt>
                <c:pt idx="7">
                  <c:v>0.45</c:v>
                </c:pt>
                <c:pt idx="8">
                  <c:v>0.45</c:v>
                </c:pt>
                <c:pt idx="9">
                  <c:v>0.75</c:v>
                </c:pt>
                <c:pt idx="10">
                  <c:v>0.7</c:v>
                </c:pt>
                <c:pt idx="11">
                  <c:v>0.7</c:v>
                </c:pt>
                <c:pt idx="12">
                  <c:v>0.7</c:v>
                </c:pt>
                <c:pt idx="13">
                  <c:v>0.5</c:v>
                </c:pt>
                <c:pt idx="14">
                  <c:v>0.65</c:v>
                </c:pt>
                <c:pt idx="15">
                  <c:v>0.6</c:v>
                </c:pt>
                <c:pt idx="16">
                  <c:v>0.7</c:v>
                </c:pt>
                <c:pt idx="17">
                  <c:v>0.7</c:v>
                </c:pt>
                <c:pt idx="18">
                  <c:v>0.8</c:v>
                </c:pt>
                <c:pt idx="19">
                  <c:v>0.55</c:v>
                </c:pt>
                <c:pt idx="20">
                  <c:v>0.8</c:v>
                </c:pt>
                <c:pt idx="21">
                  <c:v>0.85</c:v>
                </c:pt>
                <c:pt idx="22">
                  <c:v>0.7</c:v>
                </c:pt>
                <c:pt idx="23">
                  <c:v>0.8</c:v>
                </c:pt>
                <c:pt idx="24">
                  <c:v>0.5</c:v>
                </c:pt>
                <c:pt idx="25">
                  <c:v>0.7</c:v>
                </c:pt>
                <c:pt idx="26">
                  <c:v>0.7</c:v>
                </c:pt>
                <c:pt idx="27">
                  <c:v>0.7</c:v>
                </c:pt>
                <c:pt idx="28">
                  <c:v>0.6</c:v>
                </c:pt>
              </c:numCache>
            </c:numRef>
          </c:yVal>
          <c:smooth val="0"/>
        </c:ser>
        <c:ser>
          <c:idx val="1"/>
          <c:order val="1"/>
          <c:tx>
            <c:v>Trendline</c:v>
          </c:tx>
          <c:spPr>
            <a:ln w="15875">
              <a:solidFill>
                <a:schemeClr val="tx1"/>
              </a:solidFill>
            </a:ln>
          </c:spPr>
          <c:trendline>
            <c:trendlineType val="linear"/>
            <c:dispRSqr val="0"/>
            <c:dispEq val="0"/>
          </c:trendline>
          <c:xVal>
            <c:numRef>
              <c:f>'2014 Fall IUSB'!$G$148:$G$150</c:f>
              <c:numCache>
                <c:formatCode>General</c:formatCode>
                <c:ptCount val="3"/>
                <c:pt idx="0">
                  <c:v>0.0</c:v>
                </c:pt>
                <c:pt idx="1">
                  <c:v>0.7</c:v>
                </c:pt>
                <c:pt idx="2">
                  <c:v>1.0</c:v>
                </c:pt>
              </c:numCache>
            </c:numRef>
          </c:xVal>
          <c:yVal>
            <c:numRef>
              <c:f>'2014 Fall IUSB'!$H$148:$H$150</c:f>
              <c:numCache>
                <c:formatCode>General</c:formatCode>
                <c:ptCount val="3"/>
                <c:pt idx="0">
                  <c:v>0.0</c:v>
                </c:pt>
                <c:pt idx="1">
                  <c:v>0.7</c:v>
                </c:pt>
                <c:pt idx="2">
                  <c:v>1.0</c:v>
                </c:pt>
              </c:numCache>
            </c:numRef>
          </c:yVal>
          <c:smooth val="0"/>
        </c:ser>
        <c:dLbls>
          <c:showLegendKey val="0"/>
          <c:showVal val="0"/>
          <c:showCatName val="0"/>
          <c:showSerName val="0"/>
          <c:showPercent val="0"/>
          <c:showBubbleSize val="0"/>
        </c:dLbls>
        <c:axId val="-2127722536"/>
        <c:axId val="-2128265224"/>
      </c:scatterChart>
      <c:valAx>
        <c:axId val="-2127722536"/>
        <c:scaling>
          <c:orientation val="minMax"/>
          <c:max val="1.0"/>
          <c:min val="0.4"/>
        </c:scaling>
        <c:delete val="0"/>
        <c:axPos val="b"/>
        <c:majorGridlines/>
        <c:title>
          <c:tx>
            <c:rich>
              <a:bodyPr/>
              <a:lstStyle/>
              <a:p>
                <a:pPr>
                  <a:defRPr sz="1800"/>
                </a:pPr>
                <a:r>
                  <a:rPr lang="en-US" sz="1800"/>
                  <a:t>Pre-Test</a:t>
                </a:r>
              </a:p>
            </c:rich>
          </c:tx>
          <c:layout/>
          <c:overlay val="0"/>
        </c:title>
        <c:numFmt formatCode="0.00" sourceLinked="1"/>
        <c:majorTickMark val="out"/>
        <c:minorTickMark val="none"/>
        <c:tickLblPos val="nextTo"/>
        <c:txPr>
          <a:bodyPr/>
          <a:lstStyle/>
          <a:p>
            <a:pPr>
              <a:defRPr sz="1400"/>
            </a:pPr>
            <a:endParaRPr lang="en-US"/>
          </a:p>
        </c:txPr>
        <c:crossAx val="-2128265224"/>
        <c:crosses val="autoZero"/>
        <c:crossBetween val="midCat"/>
        <c:majorUnit val="0.1"/>
        <c:minorUnit val="0.05"/>
      </c:valAx>
      <c:valAx>
        <c:axId val="-2128265224"/>
        <c:scaling>
          <c:orientation val="minMax"/>
          <c:max val="1.0"/>
          <c:min val="0.4"/>
        </c:scaling>
        <c:delete val="0"/>
        <c:axPos val="l"/>
        <c:majorGridlines/>
        <c:title>
          <c:tx>
            <c:rich>
              <a:bodyPr rot="-5400000" vert="horz"/>
              <a:lstStyle/>
              <a:p>
                <a:pPr>
                  <a:defRPr sz="1800"/>
                </a:pPr>
                <a:r>
                  <a:rPr lang="en-US" sz="1800"/>
                  <a:t>Post-Test</a:t>
                </a:r>
              </a:p>
            </c:rich>
          </c:tx>
          <c:layout/>
          <c:overlay val="0"/>
        </c:title>
        <c:numFmt formatCode="0.00" sourceLinked="1"/>
        <c:majorTickMark val="out"/>
        <c:minorTickMark val="none"/>
        <c:tickLblPos val="nextTo"/>
        <c:txPr>
          <a:bodyPr/>
          <a:lstStyle/>
          <a:p>
            <a:pPr>
              <a:defRPr sz="1200"/>
            </a:pPr>
            <a:endParaRPr lang="en-US"/>
          </a:p>
        </c:txPr>
        <c:crossAx val="-2127722536"/>
        <c:crosses val="autoZero"/>
        <c:crossBetween val="midCat"/>
        <c:majorUnit val="0.1"/>
        <c:minorUnit val="0.05"/>
      </c:valAx>
    </c:plotArea>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defRPr/>
            </a:pPr>
            <a:r>
              <a:rPr lang="en-US"/>
              <a:t>Final Grades Fall, 2014</a:t>
            </a:r>
          </a:p>
        </c:rich>
      </c:tx>
      <c:layout/>
      <c:overlay val="0"/>
    </c:title>
    <c:autoTitleDeleted val="0"/>
    <c:plotArea>
      <c:layout/>
      <c:barChart>
        <c:barDir val="col"/>
        <c:grouping val="clustered"/>
        <c:varyColors val="0"/>
        <c:ser>
          <c:idx val="0"/>
          <c:order val="0"/>
          <c:invertIfNegative val="0"/>
          <c:cat>
            <c:strRef>
              <c:f>'Grades-PHYS_SCIENCES_FOR_ELEM_T'!$AZ$4:$AZ$16</c:f>
              <c:strCache>
                <c:ptCount val="13"/>
                <c:pt idx="0">
                  <c:v>A+</c:v>
                </c:pt>
                <c:pt idx="1">
                  <c:v>A</c:v>
                </c:pt>
                <c:pt idx="2">
                  <c:v>A-</c:v>
                </c:pt>
                <c:pt idx="3">
                  <c:v>B+</c:v>
                </c:pt>
                <c:pt idx="4">
                  <c:v>B</c:v>
                </c:pt>
                <c:pt idx="5">
                  <c:v>B-</c:v>
                </c:pt>
                <c:pt idx="6">
                  <c:v>C+</c:v>
                </c:pt>
                <c:pt idx="7">
                  <c:v>C</c:v>
                </c:pt>
                <c:pt idx="8">
                  <c:v>C-</c:v>
                </c:pt>
                <c:pt idx="9">
                  <c:v>D+</c:v>
                </c:pt>
                <c:pt idx="10">
                  <c:v>D</c:v>
                </c:pt>
                <c:pt idx="11">
                  <c:v>D-</c:v>
                </c:pt>
                <c:pt idx="12">
                  <c:v>F</c:v>
                </c:pt>
              </c:strCache>
            </c:strRef>
          </c:cat>
          <c:val>
            <c:numRef>
              <c:f>'Grades-PHYS_SCIENCES_FOR_ELEM_T'!$BA$4:$BA$16</c:f>
              <c:numCache>
                <c:formatCode>General</c:formatCode>
                <c:ptCount val="13"/>
                <c:pt idx="0">
                  <c:v>15.0</c:v>
                </c:pt>
                <c:pt idx="1">
                  <c:v>12.0</c:v>
                </c:pt>
                <c:pt idx="2">
                  <c:v>6.0</c:v>
                </c:pt>
                <c:pt idx="4">
                  <c:v>1.0</c:v>
                </c:pt>
                <c:pt idx="6">
                  <c:v>1.0</c:v>
                </c:pt>
                <c:pt idx="7">
                  <c:v>2.0</c:v>
                </c:pt>
                <c:pt idx="8">
                  <c:v>1.0</c:v>
                </c:pt>
                <c:pt idx="12">
                  <c:v>1.0</c:v>
                </c:pt>
              </c:numCache>
            </c:numRef>
          </c:val>
        </c:ser>
        <c:dLbls>
          <c:showLegendKey val="0"/>
          <c:showVal val="0"/>
          <c:showCatName val="0"/>
          <c:showSerName val="0"/>
          <c:showPercent val="0"/>
          <c:showBubbleSize val="0"/>
        </c:dLbls>
        <c:gapWidth val="150"/>
        <c:axId val="-2126172984"/>
        <c:axId val="-2126168568"/>
      </c:barChart>
      <c:catAx>
        <c:axId val="-2126172984"/>
        <c:scaling>
          <c:orientation val="minMax"/>
        </c:scaling>
        <c:delete val="0"/>
        <c:axPos val="b"/>
        <c:title>
          <c:tx>
            <c:rich>
              <a:bodyPr/>
              <a:lstStyle/>
              <a:p>
                <a:pPr>
                  <a:defRPr/>
                </a:pPr>
                <a:r>
                  <a:rPr lang="en-US"/>
                  <a:t>Letter Grade</a:t>
                </a:r>
              </a:p>
            </c:rich>
          </c:tx>
          <c:layout/>
          <c:overlay val="0"/>
        </c:title>
        <c:majorTickMark val="out"/>
        <c:minorTickMark val="none"/>
        <c:tickLblPos val="nextTo"/>
        <c:crossAx val="-2126168568"/>
        <c:crosses val="autoZero"/>
        <c:auto val="1"/>
        <c:lblAlgn val="ctr"/>
        <c:lblOffset val="100"/>
        <c:noMultiLvlLbl val="0"/>
      </c:catAx>
      <c:valAx>
        <c:axId val="-2126168568"/>
        <c:scaling>
          <c:orientation val="minMax"/>
        </c:scaling>
        <c:delete val="0"/>
        <c:axPos val="l"/>
        <c:majorGridlines/>
        <c:title>
          <c:tx>
            <c:rich>
              <a:bodyPr rot="-5400000" vert="horz"/>
              <a:lstStyle/>
              <a:p>
                <a:pPr>
                  <a:defRPr/>
                </a:pPr>
                <a:r>
                  <a:rPr lang="en-US"/>
                  <a:t>Number of Students</a:t>
                </a:r>
              </a:p>
            </c:rich>
          </c:tx>
          <c:layout/>
          <c:overlay val="0"/>
        </c:title>
        <c:numFmt formatCode="General" sourceLinked="1"/>
        <c:majorTickMark val="out"/>
        <c:minorTickMark val="none"/>
        <c:tickLblPos val="nextTo"/>
        <c:crossAx val="-21261729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E684C2-BE59-4A4F-99E9-99DE2D03052A}" type="datetimeFigureOut">
              <a:rPr lang="en-US" smtClean="0"/>
              <a:t>12/26/14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81F287-CFF4-DF47-B605-604D3C3C6B25}" type="slidenum">
              <a:rPr lang="en-US" smtClean="0"/>
              <a:t>‹#›</a:t>
            </a:fld>
            <a:endParaRPr lang="en-US"/>
          </a:p>
        </p:txBody>
      </p:sp>
    </p:spTree>
    <p:extLst>
      <p:ext uri="{BB962C8B-B14F-4D97-AF65-F5344CB8AC3E}">
        <p14:creationId xmlns:p14="http://schemas.microsoft.com/office/powerpoint/2010/main" val="41567925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six years teaching high school physics, nine years as a QuarkNet staf</a:t>
            </a:r>
            <a:r>
              <a:rPr lang="en-US" dirty="0" smtClean="0">
                <a:effectLst/>
              </a:rPr>
              <a:t>f member, and four years teaching as a consultant, I am currently teaching a three-credit-hour university course called “Physical Science for Elementary Teachers.” It is the only college-level physics and chemistry course that this group is required to take before entering the elementary school classroom full-time. In the course design and implementation of this lecture and lab course, I have combined research-based backwards design principles, some flipped instructional strategies, standards-based grading measures, and repeated assessment opportunities to enhance student learning. I will present data on my students’ learning outcomes in six major content areas, MOSART pre- and post-test results, and student course evaluation data.</a:t>
            </a:r>
            <a:endParaRPr lang="en-US" dirty="0"/>
          </a:p>
        </p:txBody>
      </p:sp>
      <p:sp>
        <p:nvSpPr>
          <p:cNvPr id="4" name="Slide Number Placeholder 3"/>
          <p:cNvSpPr>
            <a:spLocks noGrp="1"/>
          </p:cNvSpPr>
          <p:nvPr>
            <p:ph type="sldNum" sz="quarter" idx="10"/>
          </p:nvPr>
        </p:nvSpPr>
        <p:spPr/>
        <p:txBody>
          <a:bodyPr/>
          <a:lstStyle/>
          <a:p>
            <a:fld id="{0F81F287-CFF4-DF47-B605-604D3C3C6B25}" type="slidenum">
              <a:rPr lang="en-US" smtClean="0"/>
              <a:t>2</a:t>
            </a:fld>
            <a:endParaRPr lang="en-US"/>
          </a:p>
        </p:txBody>
      </p:sp>
    </p:spTree>
    <p:extLst>
      <p:ext uri="{BB962C8B-B14F-4D97-AF65-F5344CB8AC3E}">
        <p14:creationId xmlns:p14="http://schemas.microsoft.com/office/powerpoint/2010/main" val="452830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Print out for me</a:t>
            </a:r>
            <a:endParaRPr lang="en-US" dirty="0"/>
          </a:p>
        </p:txBody>
      </p:sp>
      <p:sp>
        <p:nvSpPr>
          <p:cNvPr id="4" name="Slide Number Placeholder 3"/>
          <p:cNvSpPr>
            <a:spLocks noGrp="1"/>
          </p:cNvSpPr>
          <p:nvPr>
            <p:ph type="sldNum" sz="quarter" idx="10"/>
          </p:nvPr>
        </p:nvSpPr>
        <p:spPr/>
        <p:txBody>
          <a:bodyPr/>
          <a:lstStyle/>
          <a:p>
            <a:fld id="{0F81F287-CFF4-DF47-B605-604D3C3C6B25}" type="slidenum">
              <a:rPr lang="en-US" smtClean="0"/>
              <a:t>26</a:t>
            </a:fld>
            <a:endParaRPr lang="en-US"/>
          </a:p>
        </p:txBody>
      </p:sp>
    </p:spTree>
    <p:extLst>
      <p:ext uri="{BB962C8B-B14F-4D97-AF65-F5344CB8AC3E}">
        <p14:creationId xmlns:p14="http://schemas.microsoft.com/office/powerpoint/2010/main" val="1752670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(1/6/15 14:21) -----</a:t>
            </a:r>
          </a:p>
          <a:p>
            <a:r>
              <a:rPr lang="en-US"/>
              <a:t>Spring, 2015 - a week from tomorrow</a:t>
            </a:r>
          </a:p>
        </p:txBody>
      </p:sp>
      <p:sp>
        <p:nvSpPr>
          <p:cNvPr id="4" name="Slide Number Placeholder 3"/>
          <p:cNvSpPr>
            <a:spLocks noGrp="1"/>
          </p:cNvSpPr>
          <p:nvPr>
            <p:ph type="sldNum" sz="quarter" idx="10"/>
          </p:nvPr>
        </p:nvSpPr>
        <p:spPr/>
        <p:txBody>
          <a:bodyPr/>
          <a:lstStyle/>
          <a:p>
            <a:fld id="{0F81F287-CFF4-DF47-B605-604D3C3C6B25}" type="slidenum">
              <a:rPr lang="en-US" smtClean="0"/>
              <a:t>34</a:t>
            </a:fld>
            <a:endParaRPr lang="en-US"/>
          </a:p>
        </p:txBody>
      </p:sp>
    </p:spTree>
    <p:extLst>
      <p:ext uri="{BB962C8B-B14F-4D97-AF65-F5344CB8AC3E}">
        <p14:creationId xmlns:p14="http://schemas.microsoft.com/office/powerpoint/2010/main" val="4274310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(1/6/15 14:21) -----</a:t>
            </a:r>
          </a:p>
          <a:p>
            <a:r>
              <a:rPr lang="en-US"/>
              <a:t>Thank you!</a:t>
            </a:r>
          </a:p>
        </p:txBody>
      </p:sp>
      <p:sp>
        <p:nvSpPr>
          <p:cNvPr id="4" name="Slide Number Placeholder 3"/>
          <p:cNvSpPr>
            <a:spLocks noGrp="1"/>
          </p:cNvSpPr>
          <p:nvPr>
            <p:ph type="sldNum" sz="quarter" idx="10"/>
          </p:nvPr>
        </p:nvSpPr>
        <p:spPr/>
        <p:txBody>
          <a:bodyPr/>
          <a:lstStyle/>
          <a:p>
            <a:fld id="{0F81F287-CFF4-DF47-B605-604D3C3C6B25}" type="slidenum">
              <a:rPr lang="en-US" smtClean="0"/>
              <a:t>37</a:t>
            </a:fld>
            <a:endParaRPr lang="en-US"/>
          </a:p>
        </p:txBody>
      </p:sp>
    </p:spTree>
    <p:extLst>
      <p:ext uri="{BB962C8B-B14F-4D97-AF65-F5344CB8AC3E}">
        <p14:creationId xmlns:p14="http://schemas.microsoft.com/office/powerpoint/2010/main" val="2065942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(1/6/15 14:21) -----</a:t>
            </a:r>
          </a:p>
          <a:p>
            <a:r>
              <a:rPr lang="en-US"/>
              <a:t>Reactions from different groups</a:t>
            </a:r>
          </a:p>
          <a:p>
            <a:r>
              <a:rPr lang="en-US"/>
              <a:t>1) Physics and Chem</a:t>
            </a:r>
          </a:p>
          <a:p>
            <a:r>
              <a:rPr lang="en-US"/>
              <a:t>2) College of Ed</a:t>
            </a:r>
          </a:p>
          <a:p>
            <a:r>
              <a:rPr lang="en-US"/>
              <a:t>3) New Faculty Orientation</a:t>
            </a:r>
          </a:p>
        </p:txBody>
      </p:sp>
      <p:sp>
        <p:nvSpPr>
          <p:cNvPr id="4" name="Slide Number Placeholder 3"/>
          <p:cNvSpPr>
            <a:spLocks noGrp="1"/>
          </p:cNvSpPr>
          <p:nvPr>
            <p:ph type="sldNum" sz="quarter" idx="10"/>
          </p:nvPr>
        </p:nvSpPr>
        <p:spPr/>
        <p:txBody>
          <a:bodyPr/>
          <a:lstStyle/>
          <a:p>
            <a:fld id="{0F81F287-CFF4-DF47-B605-604D3C3C6B25}" type="slidenum">
              <a:rPr lang="en-US" smtClean="0"/>
              <a:t>5</a:t>
            </a:fld>
            <a:endParaRPr lang="en-US"/>
          </a:p>
        </p:txBody>
      </p:sp>
    </p:spTree>
    <p:extLst>
      <p:ext uri="{BB962C8B-B14F-4D97-AF65-F5344CB8AC3E}">
        <p14:creationId xmlns:p14="http://schemas.microsoft.com/office/powerpoint/2010/main" val="2316183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(1/6/15 14:21) -----</a:t>
            </a:r>
          </a:p>
          <a:p>
            <a:r>
              <a:rPr lang="en-US"/>
              <a:t>Want students to know X, then help them to learn X.</a:t>
            </a:r>
          </a:p>
        </p:txBody>
      </p:sp>
      <p:sp>
        <p:nvSpPr>
          <p:cNvPr id="4" name="Slide Number Placeholder 3"/>
          <p:cNvSpPr>
            <a:spLocks noGrp="1"/>
          </p:cNvSpPr>
          <p:nvPr>
            <p:ph type="sldNum" sz="quarter" idx="10"/>
          </p:nvPr>
        </p:nvSpPr>
        <p:spPr/>
        <p:txBody>
          <a:bodyPr/>
          <a:lstStyle/>
          <a:p>
            <a:fld id="{0F81F287-CFF4-DF47-B605-604D3C3C6B25}" type="slidenum">
              <a:rPr lang="en-US" smtClean="0"/>
              <a:t>9</a:t>
            </a:fld>
            <a:endParaRPr lang="en-US"/>
          </a:p>
        </p:txBody>
      </p:sp>
    </p:spTree>
    <p:extLst>
      <p:ext uri="{BB962C8B-B14F-4D97-AF65-F5344CB8AC3E}">
        <p14:creationId xmlns:p14="http://schemas.microsoft.com/office/powerpoint/2010/main" val="355451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(1/6/15 14:21) -----</a:t>
            </a:r>
          </a:p>
          <a:p>
            <a:r>
              <a:rPr lang="en-US"/>
              <a:t>Dark Energy and Dark Matter</a:t>
            </a:r>
          </a:p>
          <a:p>
            <a:endParaRPr lang="en-US"/>
          </a:p>
        </p:txBody>
      </p:sp>
      <p:sp>
        <p:nvSpPr>
          <p:cNvPr id="4" name="Slide Number Placeholder 3"/>
          <p:cNvSpPr>
            <a:spLocks noGrp="1"/>
          </p:cNvSpPr>
          <p:nvPr>
            <p:ph type="sldNum" sz="quarter" idx="10"/>
          </p:nvPr>
        </p:nvSpPr>
        <p:spPr/>
        <p:txBody>
          <a:bodyPr/>
          <a:lstStyle/>
          <a:p>
            <a:fld id="{0F81F287-CFF4-DF47-B605-604D3C3C6B25}" type="slidenum">
              <a:rPr lang="en-US" smtClean="0"/>
              <a:t>16</a:t>
            </a:fld>
            <a:endParaRPr lang="en-US"/>
          </a:p>
        </p:txBody>
      </p:sp>
    </p:spTree>
    <p:extLst>
      <p:ext uri="{BB962C8B-B14F-4D97-AF65-F5344CB8AC3E}">
        <p14:creationId xmlns:p14="http://schemas.microsoft.com/office/powerpoint/2010/main" val="3943822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(1/6/15 14:21) -----</a:t>
            </a:r>
          </a:p>
          <a:p>
            <a:r>
              <a:rPr lang="en-US"/>
              <a:t>Next . . . </a:t>
            </a:r>
          </a:p>
        </p:txBody>
      </p:sp>
      <p:sp>
        <p:nvSpPr>
          <p:cNvPr id="4" name="Slide Number Placeholder 3"/>
          <p:cNvSpPr>
            <a:spLocks noGrp="1"/>
          </p:cNvSpPr>
          <p:nvPr>
            <p:ph type="sldNum" sz="quarter" idx="10"/>
          </p:nvPr>
        </p:nvSpPr>
        <p:spPr/>
        <p:txBody>
          <a:bodyPr/>
          <a:lstStyle/>
          <a:p>
            <a:fld id="{0F81F287-CFF4-DF47-B605-604D3C3C6B25}" type="slidenum">
              <a:rPr lang="en-US" smtClean="0"/>
              <a:t>19</a:t>
            </a:fld>
            <a:endParaRPr lang="en-US"/>
          </a:p>
        </p:txBody>
      </p:sp>
    </p:spTree>
    <p:extLst>
      <p:ext uri="{BB962C8B-B14F-4D97-AF65-F5344CB8AC3E}">
        <p14:creationId xmlns:p14="http://schemas.microsoft.com/office/powerpoint/2010/main" val="219537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(1/6/15 14:21) -----</a:t>
            </a:r>
          </a:p>
          <a:p>
            <a:r>
              <a:rPr lang="en-US"/>
              <a:t>Pre- and post-tests available</a:t>
            </a:r>
          </a:p>
        </p:txBody>
      </p:sp>
      <p:sp>
        <p:nvSpPr>
          <p:cNvPr id="4" name="Slide Number Placeholder 3"/>
          <p:cNvSpPr>
            <a:spLocks noGrp="1"/>
          </p:cNvSpPr>
          <p:nvPr>
            <p:ph type="sldNum" sz="quarter" idx="10"/>
          </p:nvPr>
        </p:nvSpPr>
        <p:spPr/>
        <p:txBody>
          <a:bodyPr/>
          <a:lstStyle/>
          <a:p>
            <a:fld id="{0F81F287-CFF4-DF47-B605-604D3C3C6B25}" type="slidenum">
              <a:rPr lang="en-US" smtClean="0"/>
              <a:t>20</a:t>
            </a:fld>
            <a:endParaRPr lang="en-US"/>
          </a:p>
        </p:txBody>
      </p:sp>
    </p:spTree>
    <p:extLst>
      <p:ext uri="{BB962C8B-B14F-4D97-AF65-F5344CB8AC3E}">
        <p14:creationId xmlns:p14="http://schemas.microsoft.com/office/powerpoint/2010/main" val="97229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(1/6/15 14:21) -----</a:t>
            </a:r>
          </a:p>
          <a:p>
            <a:r>
              <a:rPr lang="en-US"/>
              <a:t>Average</a:t>
            </a:r>
          </a:p>
          <a:p>
            <a:r>
              <a:rPr lang="en-US"/>
              <a:t>Areas where students improved</a:t>
            </a:r>
          </a:p>
        </p:txBody>
      </p:sp>
      <p:sp>
        <p:nvSpPr>
          <p:cNvPr id="4" name="Slide Number Placeholder 3"/>
          <p:cNvSpPr>
            <a:spLocks noGrp="1"/>
          </p:cNvSpPr>
          <p:nvPr>
            <p:ph type="sldNum" sz="quarter" idx="10"/>
          </p:nvPr>
        </p:nvSpPr>
        <p:spPr/>
        <p:txBody>
          <a:bodyPr/>
          <a:lstStyle/>
          <a:p>
            <a:fld id="{0F81F287-CFF4-DF47-B605-604D3C3C6B25}" type="slidenum">
              <a:rPr lang="en-US" smtClean="0"/>
              <a:t>23</a:t>
            </a:fld>
            <a:endParaRPr lang="en-US"/>
          </a:p>
        </p:txBody>
      </p:sp>
    </p:spTree>
    <p:extLst>
      <p:ext uri="{BB962C8B-B14F-4D97-AF65-F5344CB8AC3E}">
        <p14:creationId xmlns:p14="http://schemas.microsoft.com/office/powerpoint/2010/main" val="980842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(1/6/15 14:21) -----</a:t>
            </a:r>
          </a:p>
          <a:p>
            <a:r>
              <a:rPr lang="en-US"/>
              <a:t>Areas where they did more poorly</a:t>
            </a:r>
          </a:p>
        </p:txBody>
      </p:sp>
      <p:sp>
        <p:nvSpPr>
          <p:cNvPr id="4" name="Slide Number Placeholder 3"/>
          <p:cNvSpPr>
            <a:spLocks noGrp="1"/>
          </p:cNvSpPr>
          <p:nvPr>
            <p:ph type="sldNum" sz="quarter" idx="10"/>
          </p:nvPr>
        </p:nvSpPr>
        <p:spPr/>
        <p:txBody>
          <a:bodyPr/>
          <a:lstStyle/>
          <a:p>
            <a:fld id="{0F81F287-CFF4-DF47-B605-604D3C3C6B25}" type="slidenum">
              <a:rPr lang="en-US" smtClean="0"/>
              <a:t>24</a:t>
            </a:fld>
            <a:endParaRPr lang="en-US"/>
          </a:p>
        </p:txBody>
      </p:sp>
    </p:spTree>
    <p:extLst>
      <p:ext uri="{BB962C8B-B14F-4D97-AF65-F5344CB8AC3E}">
        <p14:creationId xmlns:p14="http://schemas.microsoft.com/office/powerpoint/2010/main" val="2313910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Print out for me</a:t>
            </a:r>
            <a:endParaRPr lang="en-US" dirty="0"/>
          </a:p>
        </p:txBody>
      </p:sp>
      <p:sp>
        <p:nvSpPr>
          <p:cNvPr id="4" name="Slide Number Placeholder 3"/>
          <p:cNvSpPr>
            <a:spLocks noGrp="1"/>
          </p:cNvSpPr>
          <p:nvPr>
            <p:ph type="sldNum" sz="quarter" idx="10"/>
          </p:nvPr>
        </p:nvSpPr>
        <p:spPr/>
        <p:txBody>
          <a:bodyPr/>
          <a:lstStyle/>
          <a:p>
            <a:fld id="{0F81F287-CFF4-DF47-B605-604D3C3C6B25}" type="slidenum">
              <a:rPr lang="en-US" smtClean="0"/>
              <a:t>25</a:t>
            </a:fld>
            <a:endParaRPr lang="en-US"/>
          </a:p>
        </p:txBody>
      </p:sp>
    </p:spTree>
    <p:extLst>
      <p:ext uri="{BB962C8B-B14F-4D97-AF65-F5344CB8AC3E}">
        <p14:creationId xmlns:p14="http://schemas.microsoft.com/office/powerpoint/2010/main" val="1752670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12/26/14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12/26/14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12/26/14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12/26/14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12/26/14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12/26/14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12/26/14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12/26/14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12/26/14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12/26/14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12/26/14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12/26/14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360083" y="6277786"/>
            <a:ext cx="4286250" cy="365125"/>
          </a:xfrm>
          <a:prstGeom prst="rect">
            <a:avLst/>
          </a:prstGeom>
        </p:spPr>
        <p:txBody>
          <a:bodyPr vert="horz" lIns="91440" tIns="45720" rIns="91440" bIns="45720" rtlCol="0" anchor="ctr"/>
          <a:lstStyle>
            <a:lvl1pPr algn="r">
              <a:defRPr sz="1200">
                <a:solidFill>
                  <a:schemeClr val="bg1"/>
                </a:solidFill>
              </a:defRPr>
            </a:lvl1pPr>
          </a:lstStyle>
          <a:p>
            <a:pPr algn="ctr"/>
            <a:r>
              <a:rPr lang="en-US" dirty="0" smtClean="0"/>
              <a:t>Beth Marchant, Indiana University South Bend</a:t>
            </a:r>
            <a:endParaRPr lang="en-US" dirty="0"/>
          </a:p>
        </p:txBody>
      </p:sp>
      <p:sp>
        <p:nvSpPr>
          <p:cNvPr id="5" name="Footer Placeholder 4"/>
          <p:cNvSpPr>
            <a:spLocks noGrp="1"/>
          </p:cNvSpPr>
          <p:nvPr>
            <p:ph type="ftr" sz="quarter" idx="3"/>
          </p:nvPr>
        </p:nvSpPr>
        <p:spPr>
          <a:xfrm>
            <a:off x="264458" y="6275668"/>
            <a:ext cx="2095625" cy="365125"/>
          </a:xfrm>
          <a:prstGeom prst="rect">
            <a:avLst/>
          </a:prstGeom>
        </p:spPr>
        <p:txBody>
          <a:bodyPr vert="horz" lIns="91440" tIns="45720" rIns="91440" bIns="45720" rtlCol="0" anchor="ctr"/>
          <a:lstStyle>
            <a:lvl1pPr algn="l">
              <a:defRPr sz="1200">
                <a:solidFill>
                  <a:schemeClr val="bg1"/>
                </a:solidFill>
              </a:defRPr>
            </a:lvl1pPr>
          </a:lstStyle>
          <a:p>
            <a:r>
              <a:rPr lang="en-US" dirty="0" smtClean="0"/>
              <a:t>AAPT</a:t>
            </a:r>
            <a:endParaRPr lang="en-US" dirty="0"/>
          </a:p>
        </p:txBody>
      </p:sp>
      <p:sp>
        <p:nvSpPr>
          <p:cNvPr id="6" name="Slide Number Placeholder 5"/>
          <p:cNvSpPr>
            <a:spLocks noGrp="1"/>
          </p:cNvSpPr>
          <p:nvPr>
            <p:ph type="sldNum" sz="quarter" idx="4"/>
          </p:nvPr>
        </p:nvSpPr>
        <p:spPr>
          <a:xfrm>
            <a:off x="6646333" y="6275668"/>
            <a:ext cx="2242173" cy="365125"/>
          </a:xfrm>
          <a:prstGeom prst="rect">
            <a:avLst/>
          </a:prstGeom>
        </p:spPr>
        <p:txBody>
          <a:bodyPr vert="horz" lIns="91440" tIns="45720" rIns="91440" bIns="45720" rtlCol="0" anchor="ctr"/>
          <a:lstStyle>
            <a:lvl1pPr algn="r">
              <a:defRPr sz="1200">
                <a:solidFill>
                  <a:schemeClr val="bg1"/>
                </a:solidFill>
              </a:defRPr>
            </a:lvl1pPr>
          </a:lstStyle>
          <a:p>
            <a:r>
              <a:rPr lang="en-US" dirty="0" smtClean="0"/>
              <a:t>January 6, 2015</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g"/><Relationship Id="rId5" Type="http://schemas.openxmlformats.org/officeDocument/2006/relationships/image" Target="../media/image5.jpeg"/><Relationship Id="rId6" Type="http://schemas.openxmlformats.org/officeDocument/2006/relationships/image" Target="../media/image6.jpg"/><Relationship Id="rId7"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mailto:bamarcha@iusb.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440" y="1665300"/>
            <a:ext cx="7388800" cy="1970106"/>
          </a:xfrm>
        </p:spPr>
        <p:txBody>
          <a:bodyPr>
            <a:noAutofit/>
          </a:bodyPr>
          <a:lstStyle/>
          <a:p>
            <a:r>
              <a:rPr lang="en-US" b="1" dirty="0"/>
              <a:t/>
            </a:r>
            <a:br>
              <a:rPr lang="en-US" b="1" dirty="0"/>
            </a:br>
            <a:r>
              <a:rPr lang="en-US" sz="4000" b="1" dirty="0"/>
              <a:t>My Journey </a:t>
            </a:r>
            <a:r>
              <a:rPr lang="en-US" sz="4000" b="1" dirty="0" smtClean="0"/>
              <a:t>in Physical </a:t>
            </a:r>
            <a:r>
              <a:rPr lang="en-US" sz="4000" b="1" dirty="0"/>
              <a:t>Science with Elementary Education </a:t>
            </a:r>
            <a:r>
              <a:rPr lang="en-US" sz="4000" b="1" dirty="0">
                <a:solidFill>
                  <a:srgbClr val="2C7C9F"/>
                </a:solidFill>
              </a:rPr>
              <a:t>Majors</a:t>
            </a:r>
            <a:endParaRPr lang="en-US" sz="4000" dirty="0">
              <a:solidFill>
                <a:srgbClr val="2C7C9F"/>
              </a:solidFill>
            </a:endParaRPr>
          </a:p>
        </p:txBody>
      </p:sp>
      <p:sp>
        <p:nvSpPr>
          <p:cNvPr id="8" name="TextBox 7"/>
          <p:cNvSpPr txBox="1"/>
          <p:nvPr/>
        </p:nvSpPr>
        <p:spPr>
          <a:xfrm>
            <a:off x="2877975" y="4727711"/>
            <a:ext cx="3574454" cy="738664"/>
          </a:xfrm>
          <a:prstGeom prst="rect">
            <a:avLst/>
          </a:prstGeom>
          <a:noFill/>
        </p:spPr>
        <p:txBody>
          <a:bodyPr wrap="none" rtlCol="0">
            <a:spAutoFit/>
          </a:bodyPr>
          <a:lstStyle/>
          <a:p>
            <a:pPr algn="ctr"/>
            <a:r>
              <a:rPr lang="en-US" sz="2400" b="1" dirty="0" smtClean="0">
                <a:solidFill>
                  <a:srgbClr val="2C7C9F"/>
                </a:solidFill>
              </a:rPr>
              <a:t>Beth Marchant</a:t>
            </a:r>
          </a:p>
          <a:p>
            <a:pPr algn="ctr"/>
            <a:r>
              <a:rPr lang="en-US" b="1" dirty="0" smtClean="0">
                <a:solidFill>
                  <a:srgbClr val="2C7C9F"/>
                </a:solidFill>
              </a:rPr>
              <a:t>Indiana University South Bend</a:t>
            </a:r>
            <a:endParaRPr lang="en-US" b="1" dirty="0">
              <a:solidFill>
                <a:srgbClr val="2C7C9F"/>
              </a:solidFill>
            </a:endParaRPr>
          </a:p>
        </p:txBody>
      </p:sp>
    </p:spTree>
    <p:extLst>
      <p:ext uri="{BB962C8B-B14F-4D97-AF65-F5344CB8AC3E}">
        <p14:creationId xmlns:p14="http://schemas.microsoft.com/office/powerpoint/2010/main" val="37905948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162539"/>
          </a:xfrm>
        </p:spPr>
        <p:txBody>
          <a:bodyPr/>
          <a:lstStyle/>
          <a:p>
            <a:r>
              <a:rPr lang="en-US" dirty="0" smtClean="0"/>
              <a:t>The Content Rubric</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18531885"/>
              </p:ext>
            </p:extLst>
          </p:nvPr>
        </p:nvGraphicFramePr>
        <p:xfrm>
          <a:off x="375590" y="1444532"/>
          <a:ext cx="8215961" cy="4802011"/>
        </p:xfrm>
        <a:graphic>
          <a:graphicData uri="http://schemas.openxmlformats.org/drawingml/2006/table">
            <a:tbl>
              <a:tblPr/>
              <a:tblGrid>
                <a:gridCol w="2675004"/>
                <a:gridCol w="908953"/>
                <a:gridCol w="999097"/>
                <a:gridCol w="1210969"/>
                <a:gridCol w="1210969"/>
                <a:gridCol w="1210969"/>
              </a:tblGrid>
              <a:tr h="851746">
                <a:tc>
                  <a:txBody>
                    <a:bodyPr/>
                    <a:lstStyle/>
                    <a:p>
                      <a:pPr algn="ctr" fontAlgn="ctr"/>
                      <a:r>
                        <a:rPr lang="en-US" sz="2000" b="1" i="0" u="none" strike="noStrike" dirty="0">
                          <a:solidFill>
                            <a:srgbClr val="000000"/>
                          </a:solidFill>
                          <a:effectLst/>
                          <a:latin typeface="Arial"/>
                        </a:rPr>
                        <a:t>Objective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a:rPr>
                        <a:t>Not yet met (&lt;60%)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000" b="1" i="0" u="none" strike="noStrike" dirty="0">
                          <a:solidFill>
                            <a:srgbClr val="000000"/>
                          </a:solidFill>
                          <a:effectLst/>
                          <a:latin typeface="Arial"/>
                        </a:rPr>
                        <a:t>Basic (60%)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Arial"/>
                        </a:rPr>
                        <a:t>Proficient (80%)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000" b="1" i="0" u="none" strike="noStrike" dirty="0">
                          <a:solidFill>
                            <a:srgbClr val="000000"/>
                          </a:solidFill>
                          <a:effectLst/>
                          <a:latin typeface="Arial"/>
                        </a:rPr>
                        <a:t>Beyond Proficient (&gt; 90%)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000" b="1" i="0" u="none" strike="noStrike" dirty="0">
                          <a:solidFill>
                            <a:srgbClr val="000000"/>
                          </a:solidFill>
                          <a:effectLst/>
                          <a:latin typeface="Arial"/>
                        </a:rPr>
                        <a:t>Points Possible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1486">
                <a:tc>
                  <a:txBody>
                    <a:bodyPr/>
                    <a:lstStyle/>
                    <a:p>
                      <a:pPr algn="l" fontAlgn="ctr"/>
                      <a:r>
                        <a:rPr lang="en-US" sz="2000" b="0" i="0" u="none" strike="noStrike" dirty="0">
                          <a:solidFill>
                            <a:srgbClr val="000000"/>
                          </a:solidFill>
                          <a:effectLst/>
                          <a:latin typeface="Arial"/>
                          <a:cs typeface="Arial"/>
                        </a:rPr>
                        <a:t>Force and Motion</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Arial"/>
                        </a:rPr>
                        <a:t>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Arial"/>
                        </a:rPr>
                        <a:t>40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Arial"/>
                        </a:rPr>
                        <a:t>80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Arial"/>
                        </a:rPr>
                        <a:t>90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Arial"/>
                        </a:rPr>
                        <a:t>80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1486">
                <a:tc>
                  <a:txBody>
                    <a:bodyPr/>
                    <a:lstStyle/>
                    <a:p>
                      <a:pPr algn="l" fontAlgn="b"/>
                      <a:r>
                        <a:rPr lang="en-US" sz="2000" b="0" i="0" u="none" strike="noStrike" dirty="0">
                          <a:solidFill>
                            <a:srgbClr val="000000"/>
                          </a:solidFill>
                          <a:effectLst/>
                          <a:latin typeface="Arial"/>
                          <a:cs typeface="Arial"/>
                        </a:rPr>
                        <a:t>Energy</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Arial"/>
                        </a:rPr>
                        <a:t>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Arial"/>
                        </a:rPr>
                        <a:t>40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Arial"/>
                        </a:rPr>
                        <a:t>80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Arial"/>
                        </a:rPr>
                        <a:t>90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Arial"/>
                        </a:rPr>
                        <a:t>80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7831">
                <a:tc>
                  <a:txBody>
                    <a:bodyPr/>
                    <a:lstStyle/>
                    <a:p>
                      <a:pPr algn="l" fontAlgn="b"/>
                      <a:r>
                        <a:rPr lang="en-US" sz="2000" b="0" i="0" u="none" strike="noStrike">
                          <a:solidFill>
                            <a:srgbClr val="000000"/>
                          </a:solidFill>
                          <a:effectLst/>
                          <a:latin typeface="Arial"/>
                          <a:cs typeface="Arial"/>
                        </a:rPr>
                        <a:t>Electricity &amp; Magnetism</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Arial"/>
                        </a:rPr>
                        <a:t>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Arial"/>
                        </a:rPr>
                        <a:t>40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Arial"/>
                        </a:rPr>
                        <a:t>80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Arial"/>
                        </a:rPr>
                        <a:t>90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Arial"/>
                        </a:rPr>
                        <a:t>80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7831">
                <a:tc>
                  <a:txBody>
                    <a:bodyPr/>
                    <a:lstStyle/>
                    <a:p>
                      <a:pPr algn="l" fontAlgn="b"/>
                      <a:r>
                        <a:rPr lang="en-US" sz="2000" b="0" i="0" u="none" strike="noStrike">
                          <a:solidFill>
                            <a:srgbClr val="000000"/>
                          </a:solidFill>
                          <a:effectLst/>
                          <a:latin typeface="Arial"/>
                          <a:cs typeface="Arial"/>
                        </a:rPr>
                        <a:t>Nature of Light/Sound/Waves</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Arial"/>
                        </a:rPr>
                        <a:t>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Arial"/>
                        </a:rPr>
                        <a:t>40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Arial"/>
                        </a:rPr>
                        <a:t>80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Arial"/>
                        </a:rPr>
                        <a:t>90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Arial"/>
                        </a:rPr>
                        <a:t>80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7831">
                <a:tc>
                  <a:txBody>
                    <a:bodyPr/>
                    <a:lstStyle/>
                    <a:p>
                      <a:pPr algn="l" fontAlgn="b"/>
                      <a:r>
                        <a:rPr lang="en-US" sz="2000" b="0" i="0" u="none" strike="noStrike">
                          <a:solidFill>
                            <a:srgbClr val="000000"/>
                          </a:solidFill>
                          <a:effectLst/>
                          <a:latin typeface="Arial"/>
                          <a:cs typeface="Arial"/>
                        </a:rPr>
                        <a:t>Atomic Structure &amp; Chemical Reactions</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Arial"/>
                        </a:rPr>
                        <a:t>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Arial"/>
                        </a:rPr>
                        <a:t>40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Arial"/>
                        </a:rPr>
                        <a:t>80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Arial"/>
                        </a:rPr>
                        <a:t>90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Arial"/>
                        </a:rPr>
                        <a:t>80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51746">
                <a:tc>
                  <a:txBody>
                    <a:bodyPr/>
                    <a:lstStyle/>
                    <a:p>
                      <a:pPr algn="l" fontAlgn="b"/>
                      <a:r>
                        <a:rPr lang="en-US" sz="2000" b="0" i="0" u="none" strike="noStrike" dirty="0">
                          <a:solidFill>
                            <a:srgbClr val="000000"/>
                          </a:solidFill>
                          <a:effectLst/>
                          <a:latin typeface="Arial"/>
                          <a:cs typeface="Arial"/>
                        </a:rPr>
                        <a:t>Explaining Matter through Elements, Atoms </a:t>
                      </a:r>
                      <a:r>
                        <a:rPr lang="en-US" sz="2000" b="0" i="0" u="none" strike="noStrike" dirty="0" smtClean="0">
                          <a:solidFill>
                            <a:srgbClr val="000000"/>
                          </a:solidFill>
                          <a:effectLst/>
                          <a:latin typeface="Arial"/>
                          <a:cs typeface="Arial"/>
                        </a:rPr>
                        <a:t>&amp; Molecules</a:t>
                      </a:r>
                      <a:endParaRPr lang="en-US" sz="2000" b="0" i="0" u="none" strike="noStrike" dirty="0">
                        <a:solidFill>
                          <a:srgbClr val="000000"/>
                        </a:solidFill>
                        <a:effectLst/>
                        <a:latin typeface="Arial"/>
                        <a:cs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Arial"/>
                        </a:rPr>
                        <a:t>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Arial"/>
                        </a:rPr>
                        <a:t>40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Arial"/>
                        </a:rPr>
                        <a:t>80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Arial"/>
                        </a:rPr>
                        <a:t>90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Arial"/>
                        </a:rPr>
                        <a:t>80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02843">
                <a:tc gridSpan="5">
                  <a:txBody>
                    <a:bodyPr/>
                    <a:lstStyle/>
                    <a:p>
                      <a:pPr algn="r" fontAlgn="b"/>
                      <a:r>
                        <a:rPr lang="en-US" sz="2400" b="1" i="0" u="none" strike="noStrike" dirty="0">
                          <a:solidFill>
                            <a:srgbClr val="000000"/>
                          </a:solidFill>
                          <a:effectLst/>
                          <a:latin typeface="Calibri"/>
                        </a:rPr>
                        <a:t>Total Points</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400" b="1" i="0" u="none" strike="noStrike" dirty="0">
                          <a:solidFill>
                            <a:srgbClr val="000000"/>
                          </a:solidFill>
                          <a:effectLst/>
                          <a:latin typeface="Calibri"/>
                        </a:rPr>
                        <a:t>480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5" name="Oval 4"/>
          <p:cNvSpPr/>
          <p:nvPr/>
        </p:nvSpPr>
        <p:spPr>
          <a:xfrm>
            <a:off x="0" y="1270115"/>
            <a:ext cx="3124895" cy="540473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640177" y="1270115"/>
            <a:ext cx="1790947" cy="515420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7120806" y="1270115"/>
            <a:ext cx="1790947" cy="515420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90814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162539"/>
          </a:xfrm>
        </p:spPr>
        <p:txBody>
          <a:bodyPr/>
          <a:lstStyle/>
          <a:p>
            <a:r>
              <a:rPr lang="en-US" dirty="0" smtClean="0"/>
              <a:t>The Skills Rubric</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753893222"/>
              </p:ext>
            </p:extLst>
          </p:nvPr>
        </p:nvGraphicFramePr>
        <p:xfrm>
          <a:off x="312698" y="1529797"/>
          <a:ext cx="8378381" cy="4658672"/>
        </p:xfrm>
        <a:graphic>
          <a:graphicData uri="http://schemas.openxmlformats.org/drawingml/2006/table">
            <a:tbl>
              <a:tblPr/>
              <a:tblGrid>
                <a:gridCol w="3573388"/>
                <a:gridCol w="815287"/>
                <a:gridCol w="797941"/>
                <a:gridCol w="1110179"/>
                <a:gridCol w="1092833"/>
                <a:gridCol w="988753"/>
              </a:tblGrid>
              <a:tr h="711513">
                <a:tc>
                  <a:txBody>
                    <a:bodyPr/>
                    <a:lstStyle/>
                    <a:p>
                      <a:pPr algn="ctr" fontAlgn="ctr"/>
                      <a:r>
                        <a:rPr lang="en-US" sz="1800" b="1" i="0" u="none" strike="noStrike">
                          <a:solidFill>
                            <a:srgbClr val="000000"/>
                          </a:solidFill>
                          <a:effectLst/>
                          <a:latin typeface="Arial"/>
                          <a:cs typeface="Arial"/>
                        </a:rPr>
                        <a:t>Objective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Arial"/>
                          <a:cs typeface="Arial"/>
                        </a:rPr>
                        <a:t>Not yet met</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Arial"/>
                          <a:cs typeface="Arial"/>
                        </a:rPr>
                        <a:t>Basic</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Arial"/>
                          <a:cs typeface="Arial"/>
                        </a:rPr>
                        <a:t>Proficient</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Arial"/>
                          <a:cs typeface="Arial"/>
                        </a:rPr>
                        <a:t>Beyond Proficient</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Arial"/>
                          <a:cs typeface="Arial"/>
                        </a:rPr>
                        <a:t>Points Possible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30807">
                <a:tc>
                  <a:txBody>
                    <a:bodyPr/>
                    <a:lstStyle/>
                    <a:p>
                      <a:pPr algn="l" fontAlgn="ctr"/>
                      <a:r>
                        <a:rPr lang="en-US" sz="1800" b="0" i="0" u="none" strike="noStrike" dirty="0">
                          <a:solidFill>
                            <a:srgbClr val="000000"/>
                          </a:solidFill>
                          <a:effectLst/>
                          <a:latin typeface="Arial"/>
                          <a:cs typeface="Arial"/>
                        </a:rPr>
                        <a:t>Demonstrates appropriate</a:t>
                      </a:r>
                      <a:r>
                        <a:rPr lang="en-US" sz="1800" b="0" i="0" u="sng" strike="noStrike" dirty="0">
                          <a:solidFill>
                            <a:srgbClr val="000000"/>
                          </a:solidFill>
                          <a:effectLst/>
                          <a:latin typeface="Arial"/>
                          <a:cs typeface="Arial"/>
                        </a:rPr>
                        <a:t> safety </a:t>
                      </a:r>
                      <a:r>
                        <a:rPr lang="en-US" sz="1800" b="0" i="0" u="none" strike="noStrike" dirty="0">
                          <a:solidFill>
                            <a:srgbClr val="000000"/>
                          </a:solidFill>
                          <a:effectLst/>
                          <a:latin typeface="Arial"/>
                          <a:cs typeface="Arial"/>
                        </a:rPr>
                        <a:t>skills in laboratory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a:cs typeface="Arial"/>
                        </a:rPr>
                        <a:t>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a:cs typeface="Arial"/>
                        </a:rPr>
                        <a:t> </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a:cs typeface="Arial"/>
                        </a:rPr>
                        <a:t>60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a:cs typeface="Arial"/>
                        </a:rPr>
                        <a:t>90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a:cs typeface="Arial"/>
                        </a:rPr>
                        <a:t>90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41336">
                <a:tc>
                  <a:txBody>
                    <a:bodyPr/>
                    <a:lstStyle/>
                    <a:p>
                      <a:pPr algn="l" fontAlgn="ctr"/>
                      <a:r>
                        <a:rPr lang="en-US" sz="1800" b="0" i="0" u="sng" strike="noStrike" dirty="0">
                          <a:solidFill>
                            <a:srgbClr val="000000"/>
                          </a:solidFill>
                          <a:effectLst/>
                          <a:latin typeface="Arial"/>
                          <a:cs typeface="Arial"/>
                        </a:rPr>
                        <a:t>Performs basic laboratory </a:t>
                      </a:r>
                      <a:r>
                        <a:rPr lang="en-US" sz="1800" b="0" i="0" u="none" strike="noStrike" dirty="0">
                          <a:solidFill>
                            <a:srgbClr val="000000"/>
                          </a:solidFill>
                          <a:effectLst/>
                          <a:latin typeface="Arial"/>
                          <a:cs typeface="Arial"/>
                        </a:rPr>
                        <a:t>experiments to demonstrate physical science content</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a:cs typeface="Arial"/>
                        </a:rPr>
                        <a:t>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a:cs typeface="Arial"/>
                        </a:rPr>
                        <a:t>30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Arial"/>
                          <a:cs typeface="Arial"/>
                        </a:rPr>
                        <a:t>60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Arial"/>
                          <a:cs typeface="Arial"/>
                        </a:rPr>
                        <a:t>90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a:cs typeface="Arial"/>
                        </a:rPr>
                        <a:t>90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30807">
                <a:tc>
                  <a:txBody>
                    <a:bodyPr/>
                    <a:lstStyle/>
                    <a:p>
                      <a:pPr algn="l" fontAlgn="ctr"/>
                      <a:r>
                        <a:rPr lang="en-US" sz="1800" b="0" i="0" u="sng" strike="noStrike" dirty="0">
                          <a:solidFill>
                            <a:srgbClr val="000000"/>
                          </a:solidFill>
                          <a:effectLst/>
                          <a:latin typeface="Arial"/>
                          <a:cs typeface="Arial"/>
                        </a:rPr>
                        <a:t>Integrates mathematics </a:t>
                      </a:r>
                      <a:r>
                        <a:rPr lang="en-US" sz="1800" b="0" i="0" u="none" strike="noStrike" dirty="0">
                          <a:solidFill>
                            <a:srgbClr val="000000"/>
                          </a:solidFill>
                          <a:effectLst/>
                          <a:latin typeface="Arial"/>
                          <a:cs typeface="Arial"/>
                        </a:rPr>
                        <a:t>in physical science content</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a:cs typeface="Arial"/>
                        </a:rPr>
                        <a:t>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a:cs typeface="Arial"/>
                        </a:rPr>
                        <a:t>30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a:cs typeface="Arial"/>
                        </a:rPr>
                        <a:t>60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a:cs typeface="Arial"/>
                        </a:rPr>
                        <a:t>90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a:cs typeface="Arial"/>
                        </a:rPr>
                        <a:t>90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062396">
                <a:tc>
                  <a:txBody>
                    <a:bodyPr/>
                    <a:lstStyle/>
                    <a:p>
                      <a:pPr algn="l" fontAlgn="ctr"/>
                      <a:r>
                        <a:rPr lang="en-US" sz="1800" b="0" i="0" u="sng" strike="noStrike" dirty="0">
                          <a:solidFill>
                            <a:srgbClr val="000000"/>
                          </a:solidFill>
                          <a:effectLst/>
                          <a:latin typeface="Arial"/>
                          <a:cs typeface="Arial"/>
                        </a:rPr>
                        <a:t>Communicates results </a:t>
                      </a:r>
                      <a:r>
                        <a:rPr lang="en-US" sz="1800" b="0" i="0" u="none" strike="noStrike" dirty="0">
                          <a:solidFill>
                            <a:srgbClr val="000000"/>
                          </a:solidFill>
                          <a:effectLst/>
                          <a:latin typeface="Arial"/>
                          <a:cs typeface="Arial"/>
                        </a:rPr>
                        <a:t>of laboratory experiments by relating the results to the appropriate physical science concepts</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a:cs typeface="Arial"/>
                        </a:rPr>
                        <a:t>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a:cs typeface="Arial"/>
                        </a:rPr>
                        <a:t>30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a:cs typeface="Arial"/>
                        </a:rPr>
                        <a:t>60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a:cs typeface="Arial"/>
                        </a:rPr>
                        <a:t>90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a:cs typeface="Arial"/>
                        </a:rPr>
                        <a:t>90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40674">
                <a:tc>
                  <a:txBody>
                    <a:bodyPr/>
                    <a:lstStyle/>
                    <a:p>
                      <a:pPr algn="l" fontAlgn="ctr"/>
                      <a:r>
                        <a:rPr lang="en-US" sz="1800" b="0" i="0" u="none" strike="noStrike" dirty="0">
                          <a:solidFill>
                            <a:srgbClr val="000000"/>
                          </a:solidFill>
                          <a:effectLst/>
                          <a:latin typeface="Arial"/>
                          <a:cs typeface="Arial"/>
                        </a:rPr>
                        <a:t>Can </a:t>
                      </a:r>
                      <a:r>
                        <a:rPr lang="en-US" sz="1800" b="0" i="0" u="sng" strike="noStrike" dirty="0">
                          <a:solidFill>
                            <a:srgbClr val="000000"/>
                          </a:solidFill>
                          <a:effectLst/>
                          <a:latin typeface="Arial"/>
                          <a:cs typeface="Arial"/>
                        </a:rPr>
                        <a:t>learn new science concepts </a:t>
                      </a:r>
                      <a:r>
                        <a:rPr lang="en-US" sz="1800" b="0" i="0" u="none" strike="noStrike" dirty="0">
                          <a:solidFill>
                            <a:srgbClr val="000000"/>
                          </a:solidFill>
                          <a:effectLst/>
                          <a:latin typeface="Arial"/>
                          <a:cs typeface="Arial"/>
                        </a:rPr>
                        <a:t>based on previous knowledge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a:cs typeface="Arial"/>
                        </a:rPr>
                        <a:t>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a:cs typeface="Arial"/>
                        </a:rPr>
                        <a:t>30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a:cs typeface="Arial"/>
                        </a:rPr>
                        <a:t>60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Arial"/>
                          <a:cs typeface="Arial"/>
                        </a:rPr>
                        <a:t>90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Arial"/>
                          <a:cs typeface="Arial"/>
                        </a:rPr>
                        <a:t>90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43669">
                <a:tc gridSpan="5">
                  <a:txBody>
                    <a:bodyPr/>
                    <a:lstStyle/>
                    <a:p>
                      <a:pPr algn="r" fontAlgn="ctr"/>
                      <a:r>
                        <a:rPr lang="en-US" sz="2000" b="1" i="0" u="none" strike="noStrike" dirty="0">
                          <a:solidFill>
                            <a:srgbClr val="000000"/>
                          </a:solidFill>
                          <a:effectLst/>
                          <a:latin typeface="Arial"/>
                          <a:cs typeface="Arial"/>
                        </a:rPr>
                        <a:t>Total Points</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000" b="1" i="0" u="none" strike="noStrike" dirty="0">
                          <a:solidFill>
                            <a:srgbClr val="000000"/>
                          </a:solidFill>
                          <a:effectLst/>
                          <a:latin typeface="Arial"/>
                          <a:cs typeface="Arial"/>
                        </a:rPr>
                        <a:t>450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5" name="Oval 4"/>
          <p:cNvSpPr/>
          <p:nvPr/>
        </p:nvSpPr>
        <p:spPr>
          <a:xfrm>
            <a:off x="6349717" y="1139608"/>
            <a:ext cx="1481601" cy="528470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7505692" y="1270114"/>
            <a:ext cx="1416475" cy="515420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6509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Textbook</a:t>
            </a:r>
            <a:endParaRPr lang="en-US" dirty="0"/>
          </a:p>
        </p:txBody>
      </p:sp>
      <p:sp>
        <p:nvSpPr>
          <p:cNvPr id="3" name="Content Placeholder 2"/>
          <p:cNvSpPr>
            <a:spLocks noGrp="1"/>
          </p:cNvSpPr>
          <p:nvPr>
            <p:ph idx="1"/>
          </p:nvPr>
        </p:nvSpPr>
        <p:spPr>
          <a:xfrm>
            <a:off x="549275" y="1600200"/>
            <a:ext cx="8042276" cy="4725471"/>
          </a:xfrm>
        </p:spPr>
        <p:txBody>
          <a:bodyPr>
            <a:noAutofit/>
          </a:bodyPr>
          <a:lstStyle/>
          <a:p>
            <a:r>
              <a:rPr lang="en-US" sz="2200" dirty="0" smtClean="0"/>
              <a:t>Suggestion: “Try the National Science Teachers Association (NSTA) Learning Center.” I’ll hook you up with the contact there.</a:t>
            </a:r>
          </a:p>
          <a:p>
            <a:r>
              <a:rPr lang="en-US" sz="2200" dirty="0" smtClean="0"/>
              <a:t>A bit hard to navigate but it takes care of the continuous and asynchronous testing availability that I want for my students.</a:t>
            </a:r>
          </a:p>
          <a:p>
            <a:r>
              <a:rPr lang="en-US" sz="2200" dirty="0" smtClean="0"/>
              <a:t>Chose Major Topics from their modules:</a:t>
            </a:r>
          </a:p>
          <a:p>
            <a:pPr marL="1146175" lvl="2" indent="-514350">
              <a:buFont typeface="+mj-lt"/>
              <a:buAutoNum type="arabicPeriod"/>
            </a:pPr>
            <a:r>
              <a:rPr lang="en-US" sz="1600" dirty="0" smtClean="0"/>
              <a:t>Forces &amp; Motion</a:t>
            </a:r>
          </a:p>
          <a:p>
            <a:pPr marL="1146175" lvl="2" indent="-514350">
              <a:buFont typeface="+mj-lt"/>
              <a:buAutoNum type="arabicPeriod"/>
            </a:pPr>
            <a:r>
              <a:rPr lang="en-US" sz="1600" dirty="0" smtClean="0"/>
              <a:t>Electric &amp; Magnetic Forces</a:t>
            </a:r>
          </a:p>
          <a:p>
            <a:pPr marL="1146175" lvl="2" indent="-514350">
              <a:buFont typeface="+mj-lt"/>
              <a:buAutoNum type="arabicPeriod"/>
            </a:pPr>
            <a:r>
              <a:rPr lang="en-US" sz="1600" dirty="0" smtClean="0"/>
              <a:t>Energy</a:t>
            </a:r>
          </a:p>
          <a:p>
            <a:pPr marL="1146175" lvl="2" indent="-514350">
              <a:buFont typeface="+mj-lt"/>
              <a:buAutoNum type="arabicPeriod"/>
            </a:pPr>
            <a:r>
              <a:rPr lang="en-US" sz="1600" dirty="0" smtClean="0"/>
              <a:t>Nature of Light (waves and sound)</a:t>
            </a:r>
          </a:p>
          <a:p>
            <a:pPr marL="1146175" lvl="2" indent="-514350">
              <a:buFont typeface="+mj-lt"/>
              <a:buAutoNum type="arabicPeriod"/>
            </a:pPr>
            <a:r>
              <a:rPr lang="en-US" sz="1600" dirty="0" smtClean="0"/>
              <a:t>Atomic Structure</a:t>
            </a:r>
          </a:p>
          <a:p>
            <a:pPr marL="1146175" lvl="2" indent="-514350">
              <a:buFont typeface="+mj-lt"/>
              <a:buAutoNum type="arabicPeriod"/>
            </a:pPr>
            <a:r>
              <a:rPr lang="en-US" sz="1600" dirty="0" smtClean="0"/>
              <a:t>Explaining Matter with Elements, Atoms, &amp; Molecules</a:t>
            </a:r>
            <a:endParaRPr lang="en-US" sz="1600" dirty="0"/>
          </a:p>
        </p:txBody>
      </p:sp>
    </p:spTree>
    <p:extLst>
      <p:ext uri="{BB962C8B-B14F-4D97-AF65-F5344CB8AC3E}">
        <p14:creationId xmlns:p14="http://schemas.microsoft.com/office/powerpoint/2010/main" val="4875362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Syllabus</a:t>
            </a:r>
            <a:endParaRPr lang="en-US" dirty="0"/>
          </a:p>
        </p:txBody>
      </p:sp>
      <p:sp>
        <p:nvSpPr>
          <p:cNvPr id="3" name="Content Placeholder 2"/>
          <p:cNvSpPr>
            <a:spLocks noGrp="1"/>
          </p:cNvSpPr>
          <p:nvPr>
            <p:ph idx="1"/>
          </p:nvPr>
        </p:nvSpPr>
        <p:spPr/>
        <p:txBody>
          <a:bodyPr/>
          <a:lstStyle/>
          <a:p>
            <a:r>
              <a:rPr lang="en-US" sz="2800" dirty="0" smtClean="0"/>
              <a:t>Fill in all the easy information in advance</a:t>
            </a:r>
          </a:p>
          <a:p>
            <a:r>
              <a:rPr lang="en-US" sz="2800" dirty="0" smtClean="0"/>
              <a:t>Night before – assigned numbers to make out the rubrics – hoping that they work out</a:t>
            </a:r>
          </a:p>
          <a:p>
            <a:r>
              <a:rPr lang="en-US" sz="2800" dirty="0" smtClean="0"/>
              <a:t>They did!! </a:t>
            </a:r>
            <a:r>
              <a:rPr lang="en-US" sz="2800" dirty="0" smtClean="0">
                <a:sym typeface="Wingdings"/>
              </a:rPr>
              <a:t></a:t>
            </a:r>
          </a:p>
          <a:p>
            <a:endParaRPr lang="en-US" sz="2800" dirty="0" smtClean="0"/>
          </a:p>
          <a:p>
            <a:endParaRPr lang="en-US" sz="2800" dirty="0" smtClean="0"/>
          </a:p>
          <a:p>
            <a:endParaRPr lang="en-US" dirty="0"/>
          </a:p>
        </p:txBody>
      </p:sp>
    </p:spTree>
    <p:extLst>
      <p:ext uri="{BB962C8B-B14F-4D97-AF65-F5344CB8AC3E}">
        <p14:creationId xmlns:p14="http://schemas.microsoft.com/office/powerpoint/2010/main" val="13307728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162539"/>
          </a:xfrm>
        </p:spPr>
        <p:txBody>
          <a:bodyPr/>
          <a:lstStyle/>
          <a:p>
            <a:r>
              <a:rPr lang="en-US" dirty="0" smtClean="0"/>
              <a:t>The Grading Scale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22118031"/>
              </p:ext>
            </p:extLst>
          </p:nvPr>
        </p:nvGraphicFramePr>
        <p:xfrm>
          <a:off x="2648259" y="1488292"/>
          <a:ext cx="3814020" cy="4749800"/>
        </p:xfrm>
        <a:graphic>
          <a:graphicData uri="http://schemas.openxmlformats.org/drawingml/2006/table">
            <a:tbl>
              <a:tblPr/>
              <a:tblGrid>
                <a:gridCol w="1541282"/>
                <a:gridCol w="1253924"/>
                <a:gridCol w="1018814"/>
              </a:tblGrid>
              <a:tr h="297789">
                <a:tc gridSpan="3">
                  <a:txBody>
                    <a:bodyPr/>
                    <a:lstStyle/>
                    <a:p>
                      <a:pPr algn="ctr" fontAlgn="b"/>
                      <a:r>
                        <a:rPr lang="en-US" sz="2000" b="1" i="0" u="none" strike="noStrike" dirty="0">
                          <a:solidFill>
                            <a:srgbClr val="000000"/>
                          </a:solidFill>
                          <a:effectLst/>
                          <a:latin typeface="Arial"/>
                          <a:cs typeface="Arial"/>
                        </a:rPr>
                        <a:t>Grading System Points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80109">
                <a:tc>
                  <a:txBody>
                    <a:bodyPr/>
                    <a:lstStyle/>
                    <a:p>
                      <a:pPr algn="ctr" fontAlgn="b"/>
                      <a:r>
                        <a:rPr lang="en-US" sz="2000" b="1" i="0" u="none" strike="noStrike" dirty="0">
                          <a:solidFill>
                            <a:srgbClr val="000000"/>
                          </a:solidFill>
                          <a:effectLst/>
                          <a:latin typeface="Arial"/>
                          <a:cs typeface="Arial"/>
                        </a:rPr>
                        <a:t>Minimum Points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Arial"/>
                          <a:cs typeface="Arial"/>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Arial"/>
                          <a:cs typeface="Arial"/>
                        </a:rPr>
                        <a:t>Grade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789">
                <a:tc>
                  <a:txBody>
                    <a:bodyPr/>
                    <a:lstStyle/>
                    <a:p>
                      <a:pPr algn="ctr" fontAlgn="b"/>
                      <a:r>
                        <a:rPr lang="en-US" sz="2000" b="0" i="0" u="none" strike="noStrike" dirty="0">
                          <a:solidFill>
                            <a:srgbClr val="000000"/>
                          </a:solidFill>
                          <a:effectLst/>
                          <a:latin typeface="Arial"/>
                          <a:cs typeface="Arial"/>
                        </a:rPr>
                        <a:t>865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a:cs typeface="Arial"/>
                        </a:rPr>
                        <a:t>100-93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a:cs typeface="Arial"/>
                        </a:rPr>
                        <a:t>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789">
                <a:tc>
                  <a:txBody>
                    <a:bodyPr/>
                    <a:lstStyle/>
                    <a:p>
                      <a:pPr algn="ctr" fontAlgn="b"/>
                      <a:r>
                        <a:rPr lang="en-US" sz="2000" b="0" i="0" u="none" strike="noStrike" dirty="0">
                          <a:solidFill>
                            <a:srgbClr val="000000"/>
                          </a:solidFill>
                          <a:effectLst/>
                          <a:latin typeface="Arial"/>
                          <a:cs typeface="Arial"/>
                        </a:rPr>
                        <a:t>837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a:cs typeface="Arial"/>
                        </a:rPr>
                        <a:t>92-90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a:cs typeface="Arial"/>
                        </a:rPr>
                        <a:t>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789">
                <a:tc>
                  <a:txBody>
                    <a:bodyPr/>
                    <a:lstStyle/>
                    <a:p>
                      <a:pPr algn="ctr" fontAlgn="b"/>
                      <a:r>
                        <a:rPr lang="en-US" sz="2000" b="0" i="0" u="none" strike="noStrike">
                          <a:solidFill>
                            <a:srgbClr val="000000"/>
                          </a:solidFill>
                          <a:effectLst/>
                          <a:latin typeface="Arial"/>
                          <a:cs typeface="Arial"/>
                        </a:rPr>
                        <a:t>809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a:cs typeface="Arial"/>
                        </a:rPr>
                        <a:t>89-87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a:cs typeface="Arial"/>
                        </a:rPr>
                        <a:t>B+</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789">
                <a:tc>
                  <a:txBody>
                    <a:bodyPr/>
                    <a:lstStyle/>
                    <a:p>
                      <a:pPr algn="ctr" fontAlgn="b"/>
                      <a:r>
                        <a:rPr lang="en-US" sz="2000" b="0" i="0" u="none" strike="noStrike">
                          <a:solidFill>
                            <a:srgbClr val="000000"/>
                          </a:solidFill>
                          <a:effectLst/>
                          <a:latin typeface="Arial"/>
                          <a:cs typeface="Arial"/>
                        </a:rPr>
                        <a:t>772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a:cs typeface="Arial"/>
                        </a:rPr>
                        <a:t>86-83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a:cs typeface="Arial"/>
                        </a:rPr>
                        <a:t>B</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789">
                <a:tc>
                  <a:txBody>
                    <a:bodyPr/>
                    <a:lstStyle/>
                    <a:p>
                      <a:pPr algn="ctr" fontAlgn="b"/>
                      <a:r>
                        <a:rPr lang="en-US" sz="2000" b="0" i="0" u="none" strike="noStrike" dirty="0">
                          <a:solidFill>
                            <a:srgbClr val="000000"/>
                          </a:solidFill>
                          <a:effectLst/>
                          <a:latin typeface="Arial"/>
                          <a:cs typeface="Arial"/>
                        </a:rPr>
                        <a:t>744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a:cs typeface="Arial"/>
                        </a:rPr>
                        <a:t>83-80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a:cs typeface="Arial"/>
                        </a:rPr>
                        <a:t>B-</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789">
                <a:tc>
                  <a:txBody>
                    <a:bodyPr/>
                    <a:lstStyle/>
                    <a:p>
                      <a:pPr algn="ctr" fontAlgn="b"/>
                      <a:r>
                        <a:rPr lang="en-US" sz="2000" b="0" i="0" u="none" strike="noStrike" dirty="0">
                          <a:solidFill>
                            <a:srgbClr val="000000"/>
                          </a:solidFill>
                          <a:effectLst/>
                          <a:latin typeface="Arial"/>
                          <a:cs typeface="Arial"/>
                        </a:rPr>
                        <a:t>716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a:cs typeface="Arial"/>
                        </a:rPr>
                        <a:t>79-77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a:cs typeface="Arial"/>
                        </a:rPr>
                        <a:t>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789">
                <a:tc>
                  <a:txBody>
                    <a:bodyPr/>
                    <a:lstStyle/>
                    <a:p>
                      <a:pPr algn="ctr" fontAlgn="b"/>
                      <a:r>
                        <a:rPr lang="en-US" sz="2000" b="0" i="0" u="none" strike="noStrike">
                          <a:solidFill>
                            <a:srgbClr val="000000"/>
                          </a:solidFill>
                          <a:effectLst/>
                          <a:latin typeface="Arial"/>
                          <a:cs typeface="Arial"/>
                        </a:rPr>
                        <a:t>679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a:cs typeface="Arial"/>
                        </a:rPr>
                        <a:t>76-73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a:cs typeface="Arial"/>
                        </a:rPr>
                        <a:t>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789">
                <a:tc>
                  <a:txBody>
                    <a:bodyPr/>
                    <a:lstStyle/>
                    <a:p>
                      <a:pPr algn="ctr" fontAlgn="b"/>
                      <a:r>
                        <a:rPr lang="en-US" sz="2000" b="0" i="0" u="none" strike="noStrike">
                          <a:solidFill>
                            <a:srgbClr val="000000"/>
                          </a:solidFill>
                          <a:effectLst/>
                          <a:latin typeface="Arial"/>
                          <a:cs typeface="Arial"/>
                        </a:rPr>
                        <a:t>651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a:cs typeface="Arial"/>
                        </a:rPr>
                        <a:t>72-70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a:cs typeface="Arial"/>
                        </a:rPr>
                        <a:t>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789">
                <a:tc>
                  <a:txBody>
                    <a:bodyPr/>
                    <a:lstStyle/>
                    <a:p>
                      <a:pPr algn="ctr" fontAlgn="b"/>
                      <a:r>
                        <a:rPr lang="en-US" sz="2000" b="0" i="0" u="none" strike="noStrike" dirty="0">
                          <a:solidFill>
                            <a:srgbClr val="000000"/>
                          </a:solidFill>
                          <a:effectLst/>
                          <a:latin typeface="Arial"/>
                          <a:cs typeface="Arial"/>
                        </a:rPr>
                        <a:t>623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a:cs typeface="Arial"/>
                        </a:rPr>
                        <a:t>69-67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a:cs typeface="Arial"/>
                        </a:rPr>
                        <a:t>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789">
                <a:tc>
                  <a:txBody>
                    <a:bodyPr/>
                    <a:lstStyle/>
                    <a:p>
                      <a:pPr algn="ctr" fontAlgn="b"/>
                      <a:r>
                        <a:rPr lang="en-US" sz="2000" b="0" i="0" u="none" strike="noStrike" dirty="0">
                          <a:solidFill>
                            <a:srgbClr val="000000"/>
                          </a:solidFill>
                          <a:effectLst/>
                          <a:latin typeface="Arial"/>
                          <a:cs typeface="Arial"/>
                        </a:rPr>
                        <a:t>586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a:cs typeface="Arial"/>
                        </a:rPr>
                        <a:t>66-63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a:cs typeface="Arial"/>
                        </a:rPr>
                        <a:t>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789">
                <a:tc>
                  <a:txBody>
                    <a:bodyPr/>
                    <a:lstStyle/>
                    <a:p>
                      <a:pPr algn="ctr" fontAlgn="b"/>
                      <a:r>
                        <a:rPr lang="en-US" sz="2000" b="0" i="0" u="none" strike="noStrike" dirty="0">
                          <a:solidFill>
                            <a:srgbClr val="000000"/>
                          </a:solidFill>
                          <a:effectLst/>
                          <a:latin typeface="Arial"/>
                          <a:cs typeface="Arial"/>
                        </a:rPr>
                        <a:t>558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a:cs typeface="Arial"/>
                        </a:rPr>
                        <a:t>62-60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a:cs typeface="Arial"/>
                        </a:rPr>
                        <a:t>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789">
                <a:tc>
                  <a:txBody>
                    <a:bodyPr/>
                    <a:lstStyle/>
                    <a:p>
                      <a:pPr algn="ctr" fontAlgn="b"/>
                      <a:r>
                        <a:rPr lang="en-US" sz="2000" b="0" i="0" u="none" strike="noStrike" dirty="0">
                          <a:solidFill>
                            <a:srgbClr val="000000"/>
                          </a:solidFill>
                          <a:effectLst/>
                          <a:latin typeface="Arial"/>
                          <a:cs typeface="Arial"/>
                        </a:rPr>
                        <a:t>&lt; 558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a:cs typeface="Arial"/>
                        </a:rPr>
                        <a:t>&lt; 60 %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a:cs typeface="Arial"/>
                        </a:rPr>
                        <a:t>F</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504935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Mentos</a:t>
            </a:r>
            <a:endParaRPr lang="en-US" dirty="0"/>
          </a:p>
        </p:txBody>
      </p:sp>
      <p:sp>
        <p:nvSpPr>
          <p:cNvPr id="3" name="Content Placeholder 2"/>
          <p:cNvSpPr>
            <a:spLocks noGrp="1"/>
          </p:cNvSpPr>
          <p:nvPr>
            <p:ph idx="1"/>
          </p:nvPr>
        </p:nvSpPr>
        <p:spPr/>
        <p:txBody>
          <a:bodyPr/>
          <a:lstStyle/>
          <a:p>
            <a:r>
              <a:rPr lang="en-US" sz="3200" dirty="0" smtClean="0"/>
              <a:t>At New Faculty Orientation, “If I had a subject in which I could blow stuff up, I would do that on the first day.”</a:t>
            </a:r>
          </a:p>
          <a:p>
            <a:r>
              <a:rPr lang="en-US" sz="3200" dirty="0" smtClean="0"/>
              <a:t>First Day – Diet Coke and Mentos – why not?</a:t>
            </a:r>
          </a:p>
          <a:p>
            <a:endParaRPr lang="en-US" dirty="0"/>
          </a:p>
        </p:txBody>
      </p:sp>
    </p:spTree>
    <p:extLst>
      <p:ext uri="{BB962C8B-B14F-4D97-AF65-F5344CB8AC3E}">
        <p14:creationId xmlns:p14="http://schemas.microsoft.com/office/powerpoint/2010/main" val="40642218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 Them</a:t>
            </a:r>
            <a:endParaRPr lang="en-US" dirty="0"/>
          </a:p>
        </p:txBody>
      </p:sp>
      <p:sp>
        <p:nvSpPr>
          <p:cNvPr id="3" name="Content Placeholder 2"/>
          <p:cNvSpPr>
            <a:spLocks noGrp="1"/>
          </p:cNvSpPr>
          <p:nvPr>
            <p:ph idx="1"/>
          </p:nvPr>
        </p:nvSpPr>
        <p:spPr>
          <a:xfrm>
            <a:off x="549275" y="1600200"/>
            <a:ext cx="8042276" cy="4713019"/>
          </a:xfrm>
        </p:spPr>
        <p:txBody>
          <a:bodyPr>
            <a:normAutofit fontScale="92500" lnSpcReduction="20000"/>
          </a:bodyPr>
          <a:lstStyle/>
          <a:p>
            <a:r>
              <a:rPr lang="en-US" sz="2600" dirty="0" smtClean="0"/>
              <a:t>At least 1 had taken no science class ever</a:t>
            </a:r>
          </a:p>
          <a:p>
            <a:r>
              <a:rPr lang="en-US" sz="2600" dirty="0" smtClean="0"/>
              <a:t>Most had taken HS Chemistry</a:t>
            </a:r>
          </a:p>
          <a:p>
            <a:r>
              <a:rPr lang="en-US" sz="2600" dirty="0" smtClean="0"/>
              <a:t>Almost none had HS Physics</a:t>
            </a:r>
          </a:p>
          <a:p>
            <a:r>
              <a:rPr lang="en-US" sz="2600" dirty="0" smtClean="0"/>
              <a:t>About 1/2 were comfortable with Algebra I</a:t>
            </a:r>
          </a:p>
          <a:p>
            <a:r>
              <a:rPr lang="en-US" sz="2600" dirty="0" smtClean="0"/>
              <a:t>Age range – 20-40</a:t>
            </a:r>
          </a:p>
          <a:p>
            <a:r>
              <a:rPr lang="en-US" sz="2600" dirty="0" smtClean="0"/>
              <a:t>Many working full-time</a:t>
            </a:r>
          </a:p>
          <a:p>
            <a:r>
              <a:rPr lang="en-US" sz="2600" dirty="0" smtClean="0"/>
              <a:t>Most full-time class load</a:t>
            </a:r>
          </a:p>
          <a:p>
            <a:r>
              <a:rPr lang="en-US" sz="2600" dirty="0" smtClean="0"/>
              <a:t>Most not “into” science or math – that’s why they are majoring in Elementary Education </a:t>
            </a:r>
            <a:r>
              <a:rPr lang="en-US" sz="2600" dirty="0" smtClean="0">
                <a:sym typeface="Wingdings"/>
              </a:rPr>
              <a:t></a:t>
            </a:r>
            <a:endParaRPr lang="en-US" sz="2600" dirty="0" smtClean="0"/>
          </a:p>
        </p:txBody>
      </p:sp>
    </p:spTree>
    <p:extLst>
      <p:ext uri="{BB962C8B-B14F-4D97-AF65-F5344CB8AC3E}">
        <p14:creationId xmlns:p14="http://schemas.microsoft.com/office/powerpoint/2010/main" val="38389969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Key</a:t>
            </a:r>
            <a:endParaRPr lang="en-US" dirty="0"/>
          </a:p>
        </p:txBody>
      </p:sp>
      <p:sp>
        <p:nvSpPr>
          <p:cNvPr id="3" name="Content Placeholder 2"/>
          <p:cNvSpPr>
            <a:spLocks noGrp="1"/>
          </p:cNvSpPr>
          <p:nvPr>
            <p:ph idx="1"/>
          </p:nvPr>
        </p:nvSpPr>
        <p:spPr>
          <a:xfrm>
            <a:off x="549275" y="1600201"/>
            <a:ext cx="8042276" cy="4600950"/>
          </a:xfrm>
        </p:spPr>
        <p:txBody>
          <a:bodyPr>
            <a:normAutofit lnSpcReduction="10000"/>
          </a:bodyPr>
          <a:lstStyle/>
          <a:p>
            <a:r>
              <a:rPr lang="en-US" sz="2800" dirty="0" smtClean="0"/>
              <a:t>Who has to meet whose expectations: them or me?</a:t>
            </a:r>
          </a:p>
          <a:p>
            <a:r>
              <a:rPr lang="en-US" sz="2800" dirty="0" smtClean="0"/>
              <a:t>Since they were coming to the course as a required course and needed a decent grade, it dawned on me that I was the one who would have to change. </a:t>
            </a:r>
          </a:p>
          <a:p>
            <a:r>
              <a:rPr lang="en-US" sz="2800" dirty="0" smtClean="0"/>
              <a:t>Added layers of support</a:t>
            </a:r>
          </a:p>
          <a:p>
            <a:pPr lvl="2"/>
            <a:r>
              <a:rPr lang="en-US" sz="2400" dirty="0" smtClean="0"/>
              <a:t>Natural since I have taught all levels</a:t>
            </a:r>
          </a:p>
          <a:p>
            <a:pPr lvl="2"/>
            <a:r>
              <a:rPr lang="en-US" sz="2400" dirty="0" smtClean="0"/>
              <a:t>Unusual since many college faculty don’t generally do this</a:t>
            </a:r>
            <a:endParaRPr lang="en-US" sz="2400" dirty="0"/>
          </a:p>
        </p:txBody>
      </p:sp>
    </p:spTree>
    <p:extLst>
      <p:ext uri="{BB962C8B-B14F-4D97-AF65-F5344CB8AC3E}">
        <p14:creationId xmlns:p14="http://schemas.microsoft.com/office/powerpoint/2010/main" val="226884068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Picture 10" descr="IMG_3171.jpg"/>
          <p:cNvPicPr>
            <a:picLocks noChangeAspect="1"/>
          </p:cNvPicPr>
          <p:nvPr/>
        </p:nvPicPr>
        <p:blipFill rotWithShape="1">
          <a:blip r:embed="rId2" cstate="print">
            <a:extLst>
              <a:ext uri="{28A0092B-C50C-407E-A947-70E740481C1C}">
                <a14:useLocalDpi xmlns:a14="http://schemas.microsoft.com/office/drawing/2010/main" val="0"/>
              </a:ext>
            </a:extLst>
          </a:blip>
          <a:srcRect l="36488" t="13265" r="6408" b="24738"/>
          <a:stretch/>
        </p:blipFill>
        <p:spPr>
          <a:xfrm>
            <a:off x="8218" y="3159471"/>
            <a:ext cx="4375765" cy="3563082"/>
          </a:xfrm>
          <a:prstGeom prst="rect">
            <a:avLst/>
          </a:prstGeom>
          <a:ln>
            <a:solidFill>
              <a:schemeClr val="bg2">
                <a:lumMod val="50000"/>
              </a:schemeClr>
            </a:solidFill>
          </a:ln>
        </p:spPr>
      </p:pic>
      <p:pic>
        <p:nvPicPr>
          <p:cNvPr id="14" name="Picture 13" descr="IMG_316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509" y="1202311"/>
            <a:ext cx="9144000" cy="5319331"/>
          </a:xfrm>
          <a:prstGeom prst="rect">
            <a:avLst/>
          </a:prstGeom>
        </p:spPr>
      </p:pic>
      <p:pic>
        <p:nvPicPr>
          <p:cNvPr id="15" name="Picture 14" descr="IMG_316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2614" y="1988881"/>
            <a:ext cx="7229604" cy="4869119"/>
          </a:xfrm>
          <a:prstGeom prst="rect">
            <a:avLst/>
          </a:prstGeom>
        </p:spPr>
      </p:pic>
      <p:pic>
        <p:nvPicPr>
          <p:cNvPr id="16" name="Picture 15" descr="IMG_3168.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9080" y="0"/>
            <a:ext cx="7534905" cy="3517628"/>
          </a:xfrm>
          <a:prstGeom prst="rect">
            <a:avLst/>
          </a:prstGeom>
        </p:spPr>
      </p:pic>
      <p:pic>
        <p:nvPicPr>
          <p:cNvPr id="17" name="Picture 16" descr="IMG_317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0509" y="107576"/>
            <a:ext cx="7372487" cy="3579752"/>
          </a:xfrm>
          <a:prstGeom prst="rect">
            <a:avLst/>
          </a:prstGeom>
        </p:spPr>
      </p:pic>
      <p:pic>
        <p:nvPicPr>
          <p:cNvPr id="13" name="Picture 12" descr="IMG_3164.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959" y="2041767"/>
            <a:ext cx="9144000" cy="4558370"/>
          </a:xfrm>
          <a:prstGeom prst="rect">
            <a:avLst/>
          </a:prstGeom>
        </p:spPr>
      </p:pic>
    </p:spTree>
    <p:extLst>
      <p:ext uri="{BB962C8B-B14F-4D97-AF65-F5344CB8AC3E}">
        <p14:creationId xmlns:p14="http://schemas.microsoft.com/office/powerpoint/2010/main" val="12305681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p:txBody>
          <a:bodyPr>
            <a:normAutofit/>
          </a:bodyPr>
          <a:lstStyle/>
          <a:p>
            <a:r>
              <a:rPr lang="en-US" sz="3200" dirty="0" smtClean="0"/>
              <a:t>MOSART – Misconceptions</a:t>
            </a:r>
            <a:r>
              <a:rPr lang="en-US" sz="3200" dirty="0"/>
              <a:t>-Oriented Standards</a:t>
            </a:r>
            <a:r>
              <a:rPr lang="en-US" sz="3200" dirty="0" smtClean="0"/>
              <a:t>-based </a:t>
            </a:r>
            <a:r>
              <a:rPr lang="en-US" sz="3200" dirty="0"/>
              <a:t>Assessment Resources for </a:t>
            </a:r>
            <a:r>
              <a:rPr lang="en-US" sz="3200" dirty="0" smtClean="0"/>
              <a:t>Teachers</a:t>
            </a:r>
          </a:p>
          <a:p>
            <a:r>
              <a:rPr lang="en-US" sz="3200" dirty="0" smtClean="0"/>
              <a:t>Student Grades</a:t>
            </a:r>
          </a:p>
          <a:p>
            <a:r>
              <a:rPr lang="en-US" sz="3200" dirty="0" smtClean="0"/>
              <a:t>Student Evaluations</a:t>
            </a:r>
          </a:p>
        </p:txBody>
      </p:sp>
    </p:spTree>
    <p:extLst>
      <p:ext uri="{BB962C8B-B14F-4D97-AF65-F5344CB8AC3E}">
        <p14:creationId xmlns:p14="http://schemas.microsoft.com/office/powerpoint/2010/main" val="19771649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 Me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B.S. Mechanical Engineering</a:t>
            </a:r>
          </a:p>
          <a:p>
            <a:r>
              <a:rPr lang="en-US" dirty="0" smtClean="0"/>
              <a:t>5 years experience in Youth Ministry</a:t>
            </a:r>
          </a:p>
          <a:p>
            <a:r>
              <a:rPr lang="en-US" dirty="0" smtClean="0"/>
              <a:t>3 years experience in residential treatment facility</a:t>
            </a:r>
          </a:p>
          <a:p>
            <a:r>
              <a:rPr lang="en-US" dirty="0" smtClean="0"/>
              <a:t>6 years experience teaching HS Physics and Earth Science</a:t>
            </a:r>
          </a:p>
          <a:p>
            <a:r>
              <a:rPr lang="en-US" dirty="0" smtClean="0"/>
              <a:t>9 years experience as a QuarkNet Staff Member</a:t>
            </a:r>
          </a:p>
          <a:p>
            <a:r>
              <a:rPr lang="en-US" dirty="0" smtClean="0"/>
              <a:t>4 years experience as a Math Enrichment Specialist and Math Tutor</a:t>
            </a:r>
          </a:p>
          <a:p>
            <a:r>
              <a:rPr lang="en-US" dirty="0" smtClean="0"/>
              <a:t>How hard can this be??</a:t>
            </a:r>
            <a:endParaRPr lang="en-US" dirty="0"/>
          </a:p>
        </p:txBody>
      </p:sp>
      <p:cxnSp>
        <p:nvCxnSpPr>
          <p:cNvPr id="5" name="Straight Connector 4"/>
          <p:cNvCxnSpPr/>
          <p:nvPr/>
        </p:nvCxnSpPr>
        <p:spPr>
          <a:xfrm>
            <a:off x="993161" y="5943601"/>
            <a:ext cx="3012045"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993161" y="6119518"/>
            <a:ext cx="3012045"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08965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MOSART Results</a:t>
            </a:r>
            <a:endParaRPr lang="en-US" dirty="0"/>
          </a:p>
        </p:txBody>
      </p:sp>
      <p:sp>
        <p:nvSpPr>
          <p:cNvPr id="3" name="Content Placeholder 2"/>
          <p:cNvSpPr>
            <a:spLocks noGrp="1"/>
          </p:cNvSpPr>
          <p:nvPr>
            <p:ph idx="1"/>
          </p:nvPr>
        </p:nvSpPr>
        <p:spPr/>
        <p:txBody>
          <a:bodyPr>
            <a:normAutofit lnSpcReduction="10000"/>
          </a:bodyPr>
          <a:lstStyle/>
          <a:p>
            <a:r>
              <a:rPr lang="en-US" dirty="0" smtClean="0"/>
              <a:t>Harvard University tests </a:t>
            </a:r>
            <a:r>
              <a:rPr lang="en-US" dirty="0"/>
              <a:t>that </a:t>
            </a:r>
            <a:r>
              <a:rPr lang="en-US" dirty="0" smtClean="0"/>
              <a:t>“. . . probe </a:t>
            </a:r>
            <a:r>
              <a:rPr lang="en-US" dirty="0"/>
              <a:t>for any conceptual shift(s) as a result of professional development activities, </a:t>
            </a:r>
            <a:r>
              <a:rPr lang="en-US" u="sng" dirty="0"/>
              <a:t>course work</a:t>
            </a:r>
            <a:r>
              <a:rPr lang="en-US" dirty="0"/>
              <a:t>, or other intervention</a:t>
            </a:r>
            <a:r>
              <a:rPr lang="en-US" dirty="0" smtClean="0"/>
              <a:t>.” </a:t>
            </a:r>
          </a:p>
          <a:p>
            <a:r>
              <a:rPr lang="en-US" dirty="0" smtClean="0"/>
              <a:t>Physical Science</a:t>
            </a:r>
          </a:p>
          <a:p>
            <a:pPr lvl="2"/>
            <a:r>
              <a:rPr lang="en-US" dirty="0" smtClean="0"/>
              <a:t>Grades 5-6 – I chose this one based on my student population</a:t>
            </a:r>
          </a:p>
          <a:p>
            <a:pPr lvl="2"/>
            <a:r>
              <a:rPr lang="en-US" dirty="0" smtClean="0"/>
              <a:t>Grades 7-8</a:t>
            </a:r>
          </a:p>
          <a:p>
            <a:pPr lvl="2"/>
            <a:r>
              <a:rPr lang="en-US" dirty="0" smtClean="0"/>
              <a:t>Grades 9-12</a:t>
            </a:r>
          </a:p>
          <a:p>
            <a:pPr lvl="2"/>
            <a:endParaRPr lang="en-US" dirty="0"/>
          </a:p>
          <a:p>
            <a:pPr marL="66675" lvl="1" indent="0">
              <a:spcBef>
                <a:spcPts val="2000"/>
              </a:spcBef>
              <a:buClr>
                <a:schemeClr val="accent1">
                  <a:lumMod val="60000"/>
                  <a:lumOff val="40000"/>
                </a:schemeClr>
              </a:buClr>
              <a:buNone/>
            </a:pPr>
            <a:r>
              <a:rPr lang="en-US" sz="1800" dirty="0"/>
              <a:t>(https://</a:t>
            </a:r>
            <a:r>
              <a:rPr lang="en-US" sz="1800" dirty="0" err="1"/>
              <a:t>www.cfa.harvard.edu</a:t>
            </a:r>
            <a:r>
              <a:rPr lang="en-US" sz="1800" dirty="0"/>
              <a:t>/</a:t>
            </a:r>
            <a:r>
              <a:rPr lang="en-US" sz="1800" dirty="0" err="1"/>
              <a:t>smgphp</a:t>
            </a:r>
            <a:r>
              <a:rPr lang="en-US" sz="1800" dirty="0"/>
              <a:t>/</a:t>
            </a:r>
            <a:r>
              <a:rPr lang="en-US" sz="1800" dirty="0" err="1"/>
              <a:t>mosart</a:t>
            </a:r>
            <a:r>
              <a:rPr lang="en-US" sz="1800" dirty="0"/>
              <a:t>/, 1/1/2015)</a:t>
            </a:r>
          </a:p>
          <a:p>
            <a:pPr marL="66675" indent="0">
              <a:buNone/>
            </a:pPr>
            <a:endParaRPr lang="en-US" dirty="0"/>
          </a:p>
        </p:txBody>
      </p:sp>
    </p:spTree>
    <p:extLst>
      <p:ext uri="{BB962C8B-B14F-4D97-AF65-F5344CB8AC3E}">
        <p14:creationId xmlns:p14="http://schemas.microsoft.com/office/powerpoint/2010/main" val="6978988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MOSART Results</a:t>
            </a:r>
            <a:endParaRPr lang="en-US" dirty="0"/>
          </a:p>
        </p:txBody>
      </p:sp>
      <p:sp>
        <p:nvSpPr>
          <p:cNvPr id="3" name="Content Placeholder 2"/>
          <p:cNvSpPr>
            <a:spLocks noGrp="1"/>
          </p:cNvSpPr>
          <p:nvPr>
            <p:ph idx="1"/>
          </p:nvPr>
        </p:nvSpPr>
        <p:spPr/>
        <p:txBody>
          <a:bodyPr>
            <a:normAutofit fontScale="92500"/>
          </a:bodyPr>
          <a:lstStyle/>
          <a:p>
            <a:r>
              <a:rPr lang="en-US" dirty="0" smtClean="0"/>
              <a:t>Based on 11 K-4 Science Standards from the National Science Education Standards</a:t>
            </a:r>
          </a:p>
          <a:p>
            <a:r>
              <a:rPr lang="en-US" dirty="0" smtClean="0"/>
              <a:t>Items such as K-4 Physical Science Standard 6: “</a:t>
            </a:r>
            <a:r>
              <a:rPr lang="en-US" dirty="0"/>
              <a:t>The position and motion of objects can be changed by pushing or pulling. </a:t>
            </a:r>
            <a:r>
              <a:rPr lang="en-US" dirty="0" smtClean="0"/>
              <a:t>The size </a:t>
            </a:r>
            <a:r>
              <a:rPr lang="en-US" dirty="0"/>
              <a:t>of the change is related to the strength of the push or pull.</a:t>
            </a:r>
            <a:r>
              <a:rPr lang="en-US" dirty="0" smtClean="0"/>
              <a:t>”</a:t>
            </a:r>
          </a:p>
          <a:p>
            <a:r>
              <a:rPr lang="en-US" dirty="0" smtClean="0"/>
              <a:t>There are test items that test for each of the 11 standards from 1-3 times with varying difficulty</a:t>
            </a:r>
          </a:p>
          <a:p>
            <a:r>
              <a:rPr lang="en-US" dirty="0" smtClean="0"/>
              <a:t>Pre- and Post-test formats available with same questions in a different order</a:t>
            </a:r>
          </a:p>
          <a:p>
            <a:endParaRPr lang="en-US" dirty="0" smtClean="0"/>
          </a:p>
          <a:p>
            <a:endParaRPr lang="en-US" dirty="0" smtClean="0"/>
          </a:p>
          <a:p>
            <a:pPr lvl="1"/>
            <a:endParaRPr lang="en-US" dirty="0"/>
          </a:p>
        </p:txBody>
      </p:sp>
    </p:spTree>
    <p:extLst>
      <p:ext uri="{BB962C8B-B14F-4D97-AF65-F5344CB8AC3E}">
        <p14:creationId xmlns:p14="http://schemas.microsoft.com/office/powerpoint/2010/main" val="32284838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MOSART Results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pPr lvl="1"/>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612680626"/>
              </p:ext>
            </p:extLst>
          </p:nvPr>
        </p:nvGraphicFramePr>
        <p:xfrm>
          <a:off x="1040718" y="1691208"/>
          <a:ext cx="7314173" cy="37130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795271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MOSART Results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pPr lvl="1"/>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3549032567"/>
              </p:ext>
            </p:extLst>
          </p:nvPr>
        </p:nvGraphicFramePr>
        <p:xfrm>
          <a:off x="285750" y="1658685"/>
          <a:ext cx="8572500" cy="405411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79652" y="5753201"/>
            <a:ext cx="7306432" cy="369332"/>
          </a:xfrm>
          <a:prstGeom prst="rect">
            <a:avLst/>
          </a:prstGeom>
          <a:noFill/>
        </p:spPr>
        <p:txBody>
          <a:bodyPr wrap="none" rtlCol="0">
            <a:spAutoFit/>
          </a:bodyPr>
          <a:lstStyle/>
          <a:p>
            <a:r>
              <a:rPr lang="en-US" dirty="0" smtClean="0"/>
              <a:t>Average gains not statistically significant at 95% confidence level</a:t>
            </a:r>
            <a:endParaRPr lang="en-US" dirty="0"/>
          </a:p>
        </p:txBody>
      </p:sp>
      <p:sp>
        <p:nvSpPr>
          <p:cNvPr id="12" name="Oval 11"/>
          <p:cNvSpPr/>
          <p:nvPr/>
        </p:nvSpPr>
        <p:spPr>
          <a:xfrm>
            <a:off x="2165416" y="2328057"/>
            <a:ext cx="618691" cy="3174623"/>
          </a:xfrm>
          <a:prstGeom prst="ellipse">
            <a:avLst/>
          </a:pr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3848261" y="2214097"/>
            <a:ext cx="618691" cy="3288584"/>
          </a:xfrm>
          <a:prstGeom prst="ellipse">
            <a:avLst/>
          </a:pr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977540" y="2914141"/>
            <a:ext cx="618691" cy="2588539"/>
          </a:xfrm>
          <a:prstGeom prst="ellipse">
            <a:avLst/>
          </a:pr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5547388" y="2653659"/>
            <a:ext cx="618691" cy="2849021"/>
          </a:xfrm>
          <a:prstGeom prst="ellipse">
            <a:avLst/>
          </a:pr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16695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MOSART Results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pPr lvl="1"/>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2846386155"/>
              </p:ext>
            </p:extLst>
          </p:nvPr>
        </p:nvGraphicFramePr>
        <p:xfrm>
          <a:off x="285750" y="1658685"/>
          <a:ext cx="8572500" cy="405411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79652" y="5753201"/>
            <a:ext cx="7306432" cy="369332"/>
          </a:xfrm>
          <a:prstGeom prst="rect">
            <a:avLst/>
          </a:prstGeom>
          <a:noFill/>
        </p:spPr>
        <p:txBody>
          <a:bodyPr wrap="none" rtlCol="0">
            <a:spAutoFit/>
          </a:bodyPr>
          <a:lstStyle/>
          <a:p>
            <a:r>
              <a:rPr lang="en-US" dirty="0" smtClean="0"/>
              <a:t>Average gains not statistically significant at 95% confidence level</a:t>
            </a:r>
            <a:endParaRPr lang="en-US" dirty="0"/>
          </a:p>
        </p:txBody>
      </p:sp>
      <p:sp>
        <p:nvSpPr>
          <p:cNvPr id="12" name="Oval 11"/>
          <p:cNvSpPr/>
          <p:nvPr/>
        </p:nvSpPr>
        <p:spPr>
          <a:xfrm>
            <a:off x="2735264" y="2214097"/>
            <a:ext cx="618691" cy="3288583"/>
          </a:xfrm>
          <a:prstGeom prst="ellipse">
            <a:avLst/>
          </a:prstGeom>
          <a:no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3239985" y="2214096"/>
            <a:ext cx="732662" cy="3288584"/>
          </a:xfrm>
          <a:prstGeom prst="ellipse">
            <a:avLst/>
          </a:prstGeom>
          <a:no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7240646" y="2442018"/>
            <a:ext cx="618691" cy="3060662"/>
          </a:xfrm>
          <a:prstGeom prst="ellipse">
            <a:avLst/>
          </a:prstGeom>
          <a:no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7052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MOSART Results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pPr lvl="1"/>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18272796"/>
              </p:ext>
            </p:extLst>
          </p:nvPr>
        </p:nvGraphicFramePr>
        <p:xfrm>
          <a:off x="449746" y="1551147"/>
          <a:ext cx="8141805" cy="4850841"/>
        </p:xfrm>
        <a:graphic>
          <a:graphicData uri="http://schemas.openxmlformats.org/drawingml/2006/table">
            <a:tbl>
              <a:tblPr/>
              <a:tblGrid>
                <a:gridCol w="694368"/>
                <a:gridCol w="694368"/>
                <a:gridCol w="748829"/>
                <a:gridCol w="6004240"/>
              </a:tblGrid>
              <a:tr h="568804">
                <a:tc>
                  <a:txBody>
                    <a:bodyPr/>
                    <a:lstStyle/>
                    <a:p>
                      <a:pPr algn="ctr" fontAlgn="b"/>
                      <a:r>
                        <a:rPr lang="en-US" sz="2000" b="1" i="0" u="none" strike="noStrike">
                          <a:solidFill>
                            <a:srgbClr val="000000"/>
                          </a:solidFill>
                          <a:effectLst/>
                          <a:latin typeface="Calibri"/>
                        </a:rPr>
                        <a:t>Stand- ard</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Calibri"/>
                        </a:rPr>
                        <a:t>Pre-test</a:t>
                      </a:r>
                    </a:p>
                  </a:txBody>
                  <a:tcPr marL="11509" marR="11509" marT="115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Calibri"/>
                        </a:rPr>
                        <a:t>Post-test</a:t>
                      </a:r>
                    </a:p>
                  </a:txBody>
                  <a:tcPr marL="11509" marR="11509" marT="1150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11509" marR="11509" marT="11509"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471108">
                <a:tc>
                  <a:txBody>
                    <a:bodyPr/>
                    <a:lstStyle/>
                    <a:p>
                      <a:pPr algn="ctr" fontAlgn="b"/>
                      <a:r>
                        <a:rPr lang="en-US" sz="2000" b="1" i="0" u="none" strike="noStrike">
                          <a:solidFill>
                            <a:srgbClr val="000000"/>
                          </a:solidFill>
                          <a:effectLst/>
                          <a:latin typeface="Calibri"/>
                        </a:rPr>
                        <a:t>1</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a:rPr>
                        <a:t>83%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a:rPr>
                        <a:t>79%</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“Objects have many observable properties, including size, weight, shape, color, temperature, and the ability to react with other substances. Those properties can be measured using tools, such as rulers, balances, and thermometers.”</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1108">
                <a:tc>
                  <a:txBody>
                    <a:bodyPr/>
                    <a:lstStyle/>
                    <a:p>
                      <a:pPr algn="ctr" fontAlgn="b"/>
                      <a:r>
                        <a:rPr lang="en-US" sz="2000" b="1" i="0" u="none" strike="noStrike" dirty="0">
                          <a:solidFill>
                            <a:srgbClr val="000000"/>
                          </a:solidFill>
                          <a:effectLst/>
                          <a:latin typeface="Calibri"/>
                        </a:rPr>
                        <a:t>2</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40%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a:rPr>
                        <a:t>66%</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100" b="0" i="0" u="none" strike="noStrike" dirty="0">
                          <a:solidFill>
                            <a:srgbClr val="000000"/>
                          </a:solidFill>
                          <a:effectLst/>
                          <a:latin typeface="Calibri"/>
                        </a:rPr>
                        <a:t>“Objects are made of one or more materials, such as paper, wood, and metal. Objects can be described by the properties of the materials from which they are made, and those properties can be used to separate or sort a group of objects or materials."</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585">
                <a:tc>
                  <a:txBody>
                    <a:bodyPr/>
                    <a:lstStyle/>
                    <a:p>
                      <a:pPr algn="ctr" fontAlgn="b"/>
                      <a:r>
                        <a:rPr lang="en-US" sz="2000" b="1" i="0" u="none" strike="noStrike">
                          <a:solidFill>
                            <a:srgbClr val="000000"/>
                          </a:solidFill>
                          <a:effectLst/>
                          <a:latin typeface="Calibri"/>
                        </a:rPr>
                        <a:t>3</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83%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a:rPr>
                        <a:t>74%</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a:rPr>
                        <a:t>“Materials can exist in different states—solid, liquid, and gas. Some common materials, such as water, can be changed from one state to another by heating or cooling."</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672">
                <a:tc>
                  <a:txBody>
                    <a:bodyPr/>
                    <a:lstStyle/>
                    <a:p>
                      <a:pPr algn="ctr" fontAlgn="b"/>
                      <a:r>
                        <a:rPr lang="en-US" sz="2000" b="1" i="0" u="none" strike="noStrike">
                          <a:solidFill>
                            <a:srgbClr val="000000"/>
                          </a:solidFill>
                          <a:effectLst/>
                          <a:latin typeface="Calibri"/>
                        </a:rPr>
                        <a:t>4</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80%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72%</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a:rPr>
                        <a:t>“The position of an object can be described by locating it relative to another object or the background.”</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672">
                <a:tc>
                  <a:txBody>
                    <a:bodyPr/>
                    <a:lstStyle/>
                    <a:p>
                      <a:pPr algn="ctr" fontAlgn="b"/>
                      <a:r>
                        <a:rPr lang="en-US" sz="2000" b="1" i="0" u="none" strike="noStrike">
                          <a:solidFill>
                            <a:srgbClr val="000000"/>
                          </a:solidFill>
                          <a:effectLst/>
                          <a:latin typeface="Calibri"/>
                        </a:rPr>
                        <a:t>5</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a:rPr>
                        <a:t>79%</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100" b="0" i="0" u="none" strike="noStrike">
                          <a:solidFill>
                            <a:srgbClr val="000000"/>
                          </a:solidFill>
                          <a:effectLst/>
                          <a:latin typeface="Calibri"/>
                        </a:rPr>
                        <a:t>“An object’s motion can be described by tracing and measuring its position over time."</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585">
                <a:tc>
                  <a:txBody>
                    <a:bodyPr/>
                    <a:lstStyle/>
                    <a:p>
                      <a:pPr algn="ctr" fontAlgn="b"/>
                      <a:r>
                        <a:rPr lang="en-US" sz="2000" b="1" i="0" u="none" strike="noStrike">
                          <a:solidFill>
                            <a:srgbClr val="000000"/>
                          </a:solidFill>
                          <a:effectLst/>
                          <a:latin typeface="Calibri"/>
                        </a:rPr>
                        <a:t>6</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65%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a:rPr>
                        <a:t>62%</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"The position and motion of objects can be changed by pushing or pulling. The size of the change is related to the strength of the push or pull.”</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585">
                <a:tc>
                  <a:txBody>
                    <a:bodyPr/>
                    <a:lstStyle/>
                    <a:p>
                      <a:pPr algn="ctr" fontAlgn="b"/>
                      <a:r>
                        <a:rPr lang="en-US" sz="2000" b="1" i="0" u="none" strike="noStrike">
                          <a:solidFill>
                            <a:srgbClr val="000000"/>
                          </a:solidFill>
                          <a:effectLst/>
                          <a:latin typeface="Calibri"/>
                        </a:rPr>
                        <a:t>7</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35%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a:rPr>
                        <a:t>59%</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100" b="0" i="0" u="none" strike="noStrike">
                          <a:solidFill>
                            <a:srgbClr val="000000"/>
                          </a:solidFill>
                          <a:effectLst/>
                          <a:latin typeface="Calibri"/>
                        </a:rPr>
                        <a:t>“Sound is produced by vibrating objects. The pitch of the sound can be varied by changing the rate of vibration.”</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585">
                <a:tc>
                  <a:txBody>
                    <a:bodyPr/>
                    <a:lstStyle/>
                    <a:p>
                      <a:pPr algn="ctr" fontAlgn="b"/>
                      <a:r>
                        <a:rPr lang="en-US" sz="2000" b="1" i="0" u="none" strike="noStrike">
                          <a:solidFill>
                            <a:srgbClr val="000000"/>
                          </a:solidFill>
                          <a:effectLst/>
                          <a:latin typeface="Calibri"/>
                        </a:rPr>
                        <a:t>8</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55%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a:rPr>
                        <a:t>69%</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100" b="0" i="0" u="none" strike="noStrike" dirty="0">
                          <a:solidFill>
                            <a:srgbClr val="000000"/>
                          </a:solidFill>
                          <a:effectLst/>
                          <a:latin typeface="Calibri"/>
                        </a:rPr>
                        <a:t>“Light travels in a straight line until it strikes an object. Light can be reflected by</a:t>
                      </a: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a mirror, refracted by a lens, or absorbed by the object."</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1108">
                <a:tc>
                  <a:txBody>
                    <a:bodyPr/>
                    <a:lstStyle/>
                    <a:p>
                      <a:pPr algn="ctr" fontAlgn="b"/>
                      <a:r>
                        <a:rPr lang="en-US" sz="2000" b="1" i="0" u="none" strike="noStrike">
                          <a:solidFill>
                            <a:srgbClr val="000000"/>
                          </a:solidFill>
                          <a:effectLst/>
                          <a:latin typeface="Calibri"/>
                        </a:rPr>
                        <a:t>9</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59%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a:rPr>
                        <a:t>64%</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“Heat can be produced in many ways, such as burning, rubbing, or mixing one</a:t>
                      </a:r>
                      <a:br>
                        <a:rPr lang="en-US" sz="1100" b="0" i="0" u="none" strike="noStrike">
                          <a:solidFill>
                            <a:srgbClr val="000000"/>
                          </a:solidFill>
                          <a:effectLst/>
                          <a:latin typeface="Calibri"/>
                        </a:rPr>
                      </a:br>
                      <a:r>
                        <a:rPr lang="en-US" sz="1100" b="0" i="0" u="none" strike="noStrike">
                          <a:solidFill>
                            <a:srgbClr val="000000"/>
                          </a:solidFill>
                          <a:effectLst/>
                          <a:latin typeface="Calibri"/>
                        </a:rPr>
                        <a:t>substance with another. Heat can move from one object to another by</a:t>
                      </a:r>
                      <a:br>
                        <a:rPr lang="en-US" sz="1100" b="0" i="0" u="none" strike="noStrike">
                          <a:solidFill>
                            <a:srgbClr val="000000"/>
                          </a:solidFill>
                          <a:effectLst/>
                          <a:latin typeface="Calibri"/>
                        </a:rPr>
                      </a:br>
                      <a:r>
                        <a:rPr lang="en-US" sz="1100" b="0" i="0" u="none" strike="noStrike">
                          <a:solidFill>
                            <a:srgbClr val="000000"/>
                          </a:solidFill>
                          <a:effectLst/>
                          <a:latin typeface="Calibri"/>
                        </a:rPr>
                        <a:t>conduction."</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585">
                <a:tc>
                  <a:txBody>
                    <a:bodyPr/>
                    <a:lstStyle/>
                    <a:p>
                      <a:pPr algn="ctr" fontAlgn="b"/>
                      <a:r>
                        <a:rPr lang="en-US" sz="2000" b="1" i="0" u="none" strike="noStrike">
                          <a:solidFill>
                            <a:srgbClr val="000000"/>
                          </a:solidFill>
                          <a:effectLst/>
                          <a:latin typeface="Calibri"/>
                        </a:rPr>
                        <a:t>10</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60%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a:rPr>
                        <a:t>64%</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“Electricity in circuits can produce light, heat, sound, and magnetic effects. Electrical circuits require a complete loop through which an electrical current can pass."</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672">
                <a:tc>
                  <a:txBody>
                    <a:bodyPr/>
                    <a:lstStyle/>
                    <a:p>
                      <a:pPr algn="ctr" fontAlgn="b"/>
                      <a:r>
                        <a:rPr lang="en-US" sz="2000" b="1" i="0" u="none" strike="noStrike">
                          <a:solidFill>
                            <a:srgbClr val="000000"/>
                          </a:solidFill>
                          <a:effectLst/>
                          <a:latin typeface="Calibri"/>
                        </a:rPr>
                        <a:t>11</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65%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a:rPr>
                        <a:t>55%</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Calibri"/>
                        </a:rPr>
                        <a:t>“Magnets attract and repel each other and certain kinds of other materials."</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79731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MOSART Results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pPr lvl="1"/>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078359488"/>
              </p:ext>
            </p:extLst>
          </p:nvPr>
        </p:nvGraphicFramePr>
        <p:xfrm>
          <a:off x="449746" y="1551147"/>
          <a:ext cx="8141805" cy="4850841"/>
        </p:xfrm>
        <a:graphic>
          <a:graphicData uri="http://schemas.openxmlformats.org/drawingml/2006/table">
            <a:tbl>
              <a:tblPr/>
              <a:tblGrid>
                <a:gridCol w="694368"/>
                <a:gridCol w="694368"/>
                <a:gridCol w="748829"/>
                <a:gridCol w="6004240"/>
              </a:tblGrid>
              <a:tr h="568804">
                <a:tc>
                  <a:txBody>
                    <a:bodyPr/>
                    <a:lstStyle/>
                    <a:p>
                      <a:pPr algn="ctr" fontAlgn="b"/>
                      <a:r>
                        <a:rPr lang="en-US" sz="2000" b="1" i="0" u="none" strike="noStrike">
                          <a:solidFill>
                            <a:srgbClr val="000000"/>
                          </a:solidFill>
                          <a:effectLst/>
                          <a:latin typeface="Calibri"/>
                        </a:rPr>
                        <a:t>Stand- ard</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Calibri"/>
                        </a:rPr>
                        <a:t>Pre-test</a:t>
                      </a:r>
                    </a:p>
                  </a:txBody>
                  <a:tcPr marL="11509" marR="11509" marT="115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Calibri"/>
                        </a:rPr>
                        <a:t>Post-test</a:t>
                      </a:r>
                    </a:p>
                  </a:txBody>
                  <a:tcPr marL="11509" marR="11509" marT="1150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11509" marR="11509" marT="11509"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471108">
                <a:tc>
                  <a:txBody>
                    <a:bodyPr/>
                    <a:lstStyle/>
                    <a:p>
                      <a:pPr algn="ctr" fontAlgn="b"/>
                      <a:r>
                        <a:rPr lang="en-US" sz="2000" b="1" i="0" u="none" strike="noStrike">
                          <a:solidFill>
                            <a:srgbClr val="000000"/>
                          </a:solidFill>
                          <a:effectLst/>
                          <a:latin typeface="Calibri"/>
                        </a:rPr>
                        <a:t>1</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83%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79%</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“Objects have many observable properties, including size, weight, shape, color, temperature, and the ability to react with other substances. Those properties can be measured using tools, such as rulers, balances, and thermometers.”</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1108">
                <a:tc>
                  <a:txBody>
                    <a:bodyPr/>
                    <a:lstStyle/>
                    <a:p>
                      <a:pPr algn="ctr" fontAlgn="b"/>
                      <a:r>
                        <a:rPr lang="en-US" sz="2000" b="1" i="0" u="none" strike="noStrike" dirty="0">
                          <a:solidFill>
                            <a:srgbClr val="000000"/>
                          </a:solidFill>
                          <a:effectLst/>
                          <a:latin typeface="Calibri"/>
                        </a:rPr>
                        <a:t>2</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40%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66%</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Calibri"/>
                        </a:rPr>
                        <a:t>“Objects are made of one or more materials, such as paper, wood, and metal. Objects can be described by the properties of the materials from which they are made, and those properties can be used to separate or sort a group of objects or materials."</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585">
                <a:tc>
                  <a:txBody>
                    <a:bodyPr/>
                    <a:lstStyle/>
                    <a:p>
                      <a:pPr algn="ctr" fontAlgn="b"/>
                      <a:r>
                        <a:rPr lang="en-US" sz="2000" b="1" i="0" u="none" strike="noStrike">
                          <a:solidFill>
                            <a:srgbClr val="000000"/>
                          </a:solidFill>
                          <a:effectLst/>
                          <a:latin typeface="Calibri"/>
                        </a:rPr>
                        <a:t>3</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83%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74%</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en-US" sz="1100" b="0" i="0" u="none" strike="noStrike" dirty="0">
                          <a:solidFill>
                            <a:srgbClr val="000000"/>
                          </a:solidFill>
                          <a:effectLst/>
                          <a:latin typeface="Calibri"/>
                        </a:rPr>
                        <a:t>“Materials can exist in different states—solid, liquid, and gas. Some common materials, such as water, can be changed from one state to another by heating or cooling."</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672">
                <a:tc>
                  <a:txBody>
                    <a:bodyPr/>
                    <a:lstStyle/>
                    <a:p>
                      <a:pPr algn="ctr" fontAlgn="b"/>
                      <a:r>
                        <a:rPr lang="en-US" sz="2000" b="1" i="0" u="none" strike="noStrike">
                          <a:solidFill>
                            <a:srgbClr val="000000"/>
                          </a:solidFill>
                          <a:effectLst/>
                          <a:latin typeface="Calibri"/>
                        </a:rPr>
                        <a:t>4</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80%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72%</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l" fontAlgn="b"/>
                      <a:r>
                        <a:rPr lang="en-US" sz="1100" b="0" i="0" u="none" strike="noStrike" dirty="0">
                          <a:solidFill>
                            <a:srgbClr val="000000"/>
                          </a:solidFill>
                          <a:effectLst/>
                          <a:latin typeface="Calibri"/>
                        </a:rPr>
                        <a:t>“The position of an object can be described by locating it relative to another object or the background.”</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672">
                <a:tc>
                  <a:txBody>
                    <a:bodyPr/>
                    <a:lstStyle/>
                    <a:p>
                      <a:pPr algn="ctr" fontAlgn="b"/>
                      <a:r>
                        <a:rPr lang="en-US" sz="2000" b="1" i="0" u="none" strike="noStrike">
                          <a:solidFill>
                            <a:srgbClr val="000000"/>
                          </a:solidFill>
                          <a:effectLst/>
                          <a:latin typeface="Calibri"/>
                        </a:rPr>
                        <a:t>5</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79%</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“An object’s motion can be described by tracing and measuring its position over time."</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585">
                <a:tc>
                  <a:txBody>
                    <a:bodyPr/>
                    <a:lstStyle/>
                    <a:p>
                      <a:pPr algn="ctr" fontAlgn="b"/>
                      <a:r>
                        <a:rPr lang="en-US" sz="2000" b="1" i="0" u="none" strike="noStrike">
                          <a:solidFill>
                            <a:srgbClr val="000000"/>
                          </a:solidFill>
                          <a:effectLst/>
                          <a:latin typeface="Calibri"/>
                        </a:rPr>
                        <a:t>6</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65%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62%</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"The position and motion of objects can be changed by pushing or pulling. The size of the change is related to the strength of the push or pull.”</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585">
                <a:tc>
                  <a:txBody>
                    <a:bodyPr/>
                    <a:lstStyle/>
                    <a:p>
                      <a:pPr algn="ctr" fontAlgn="b"/>
                      <a:r>
                        <a:rPr lang="en-US" sz="2000" b="1" i="0" u="none" strike="noStrike">
                          <a:solidFill>
                            <a:srgbClr val="000000"/>
                          </a:solidFill>
                          <a:effectLst/>
                          <a:latin typeface="Calibri"/>
                        </a:rPr>
                        <a:t>7</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35%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59%</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“Sound is produced by vibrating objects. The pitch of the sound can be varied by changing the rate of vibration.”</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585">
                <a:tc>
                  <a:txBody>
                    <a:bodyPr/>
                    <a:lstStyle/>
                    <a:p>
                      <a:pPr algn="ctr" fontAlgn="b"/>
                      <a:r>
                        <a:rPr lang="en-US" sz="2000" b="1" i="0" u="none" strike="noStrike">
                          <a:solidFill>
                            <a:srgbClr val="000000"/>
                          </a:solidFill>
                          <a:effectLst/>
                          <a:latin typeface="Calibri"/>
                        </a:rPr>
                        <a:t>8</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55%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69%</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Calibri"/>
                        </a:rPr>
                        <a:t>“Light travels in a straight line until it strikes an object. Light can be reflected by</a:t>
                      </a: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a mirror, refracted by a lens, or absorbed by the object."</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1108">
                <a:tc>
                  <a:txBody>
                    <a:bodyPr/>
                    <a:lstStyle/>
                    <a:p>
                      <a:pPr algn="ctr" fontAlgn="b"/>
                      <a:r>
                        <a:rPr lang="en-US" sz="2000" b="1" i="0" u="none" strike="noStrike">
                          <a:solidFill>
                            <a:srgbClr val="000000"/>
                          </a:solidFill>
                          <a:effectLst/>
                          <a:latin typeface="Calibri"/>
                        </a:rPr>
                        <a:t>9</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59%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64%</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“Heat can be produced in many ways, such as burning, rubbing, or mixing one</a:t>
                      </a:r>
                      <a:br>
                        <a:rPr lang="en-US" sz="1100" b="0" i="0" u="none" strike="noStrike">
                          <a:solidFill>
                            <a:srgbClr val="000000"/>
                          </a:solidFill>
                          <a:effectLst/>
                          <a:latin typeface="Calibri"/>
                        </a:rPr>
                      </a:br>
                      <a:r>
                        <a:rPr lang="en-US" sz="1100" b="0" i="0" u="none" strike="noStrike">
                          <a:solidFill>
                            <a:srgbClr val="000000"/>
                          </a:solidFill>
                          <a:effectLst/>
                          <a:latin typeface="Calibri"/>
                        </a:rPr>
                        <a:t>substance with another. Heat can move from one object to another by</a:t>
                      </a:r>
                      <a:br>
                        <a:rPr lang="en-US" sz="1100" b="0" i="0" u="none" strike="noStrike">
                          <a:solidFill>
                            <a:srgbClr val="000000"/>
                          </a:solidFill>
                          <a:effectLst/>
                          <a:latin typeface="Calibri"/>
                        </a:rPr>
                      </a:br>
                      <a:r>
                        <a:rPr lang="en-US" sz="1100" b="0" i="0" u="none" strike="noStrike">
                          <a:solidFill>
                            <a:srgbClr val="000000"/>
                          </a:solidFill>
                          <a:effectLst/>
                          <a:latin typeface="Calibri"/>
                        </a:rPr>
                        <a:t>conduction."</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585">
                <a:tc>
                  <a:txBody>
                    <a:bodyPr/>
                    <a:lstStyle/>
                    <a:p>
                      <a:pPr algn="ctr" fontAlgn="b"/>
                      <a:r>
                        <a:rPr lang="en-US" sz="2000" b="1" i="0" u="none" strike="noStrike">
                          <a:solidFill>
                            <a:srgbClr val="000000"/>
                          </a:solidFill>
                          <a:effectLst/>
                          <a:latin typeface="Calibri"/>
                        </a:rPr>
                        <a:t>10</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60%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64%</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a:rPr>
                        <a:t>“Electricity in circuits can produce light, heat, sound, and magnetic effects. Electrical circuits require a complete loop through which an electrical current can pass."</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672">
                <a:tc>
                  <a:txBody>
                    <a:bodyPr/>
                    <a:lstStyle/>
                    <a:p>
                      <a:pPr algn="ctr" fontAlgn="b"/>
                      <a:r>
                        <a:rPr lang="en-US" sz="2000" b="1" i="0" u="none" strike="noStrike">
                          <a:solidFill>
                            <a:srgbClr val="000000"/>
                          </a:solidFill>
                          <a:effectLst/>
                          <a:latin typeface="Calibri"/>
                        </a:rPr>
                        <a:t>11</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65%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55%</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080"/>
                    </a:solidFill>
                  </a:tcPr>
                </a:tc>
                <a:tc>
                  <a:txBody>
                    <a:bodyPr/>
                    <a:lstStyle/>
                    <a:p>
                      <a:pPr algn="l" fontAlgn="b"/>
                      <a:r>
                        <a:rPr lang="en-US" sz="1100" b="0" i="0" u="none" strike="noStrike" dirty="0">
                          <a:solidFill>
                            <a:srgbClr val="000000"/>
                          </a:solidFill>
                          <a:effectLst/>
                          <a:latin typeface="Calibri"/>
                        </a:rPr>
                        <a:t>“Magnets attract and repel each other and certain kinds of other materials."</a:t>
                      </a:r>
                    </a:p>
                  </a:txBody>
                  <a:tcPr marL="11509" marR="11509" marT="115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121724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MOSART Results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pPr lvl="1"/>
            <a:endParaRPr lang="en-US" dirty="0"/>
          </a:p>
        </p:txBody>
      </p:sp>
      <p:graphicFrame>
        <p:nvGraphicFramePr>
          <p:cNvPr id="7" name="Chart 6"/>
          <p:cNvGraphicFramePr>
            <a:graphicFrameLocks/>
          </p:cNvGraphicFramePr>
          <p:nvPr>
            <p:extLst>
              <p:ext uri="{D42A27DB-BD31-4B8C-83A1-F6EECF244321}">
                <p14:modId xmlns:p14="http://schemas.microsoft.com/office/powerpoint/2010/main" val="3641208282"/>
              </p:ext>
            </p:extLst>
          </p:nvPr>
        </p:nvGraphicFramePr>
        <p:xfrm>
          <a:off x="1154366" y="1600200"/>
          <a:ext cx="6988851" cy="42398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36757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MOSART Results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pPr lvl="1"/>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344132848"/>
              </p:ext>
            </p:extLst>
          </p:nvPr>
        </p:nvGraphicFramePr>
        <p:xfrm>
          <a:off x="1154366" y="1600200"/>
          <a:ext cx="6988851" cy="42398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51043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526667129"/>
              </p:ext>
            </p:extLst>
          </p:nvPr>
        </p:nvGraphicFramePr>
        <p:xfrm>
          <a:off x="687971" y="1648691"/>
          <a:ext cx="7604663" cy="42909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61235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 Them</a:t>
            </a:r>
            <a:endParaRPr lang="en-US" dirty="0"/>
          </a:p>
        </p:txBody>
      </p:sp>
      <p:sp>
        <p:nvSpPr>
          <p:cNvPr id="3" name="Content Placeholder 2"/>
          <p:cNvSpPr>
            <a:spLocks noGrp="1"/>
          </p:cNvSpPr>
          <p:nvPr>
            <p:ph idx="1"/>
          </p:nvPr>
        </p:nvSpPr>
        <p:spPr/>
        <p:txBody>
          <a:bodyPr/>
          <a:lstStyle/>
          <a:p>
            <a:r>
              <a:rPr lang="en-US" dirty="0" smtClean="0"/>
              <a:t>Sophomore standing</a:t>
            </a:r>
          </a:p>
          <a:p>
            <a:r>
              <a:rPr lang="en-US" dirty="0" smtClean="0"/>
              <a:t>Passed Math-T 101</a:t>
            </a:r>
          </a:p>
          <a:p>
            <a:r>
              <a:rPr lang="en-US" dirty="0" smtClean="0"/>
              <a:t>Concurrent enrollment Math-T 102</a:t>
            </a:r>
          </a:p>
          <a:p>
            <a:r>
              <a:rPr lang="en-US" dirty="0" smtClean="0"/>
              <a:t>Required to take:</a:t>
            </a:r>
          </a:p>
          <a:p>
            <a:pPr lvl="2"/>
            <a:r>
              <a:rPr lang="en-US" sz="2400" dirty="0" err="1" smtClean="0"/>
              <a:t>Geol</a:t>
            </a:r>
            <a:r>
              <a:rPr lang="en-US" sz="2400" dirty="0" smtClean="0"/>
              <a:t> 190 – Earth and Space Science</a:t>
            </a:r>
          </a:p>
          <a:p>
            <a:pPr lvl="2"/>
            <a:r>
              <a:rPr lang="en-US" sz="2400" dirty="0" smtClean="0"/>
              <a:t>BIO-T 105 – Biology for Elementary Teachers</a:t>
            </a:r>
          </a:p>
          <a:p>
            <a:pPr lvl="2"/>
            <a:r>
              <a:rPr lang="en-US" sz="2400" b="1" dirty="0" smtClean="0"/>
              <a:t>PHYS-T 105 – Physical Science for Elementary Teachers</a:t>
            </a:r>
          </a:p>
          <a:p>
            <a:pPr lvl="2"/>
            <a:endParaRPr lang="en-US" dirty="0" smtClean="0"/>
          </a:p>
          <a:p>
            <a:endParaRPr lang="en-US" dirty="0" smtClean="0"/>
          </a:p>
        </p:txBody>
      </p:sp>
    </p:spTree>
    <p:extLst>
      <p:ext uri="{BB962C8B-B14F-4D97-AF65-F5344CB8AC3E}">
        <p14:creationId xmlns:p14="http://schemas.microsoft.com/office/powerpoint/2010/main" val="14140194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Student Evaluations – Lecture*</a:t>
            </a:r>
            <a:endParaRPr lang="en-US" sz="4000" dirty="0"/>
          </a:p>
        </p:txBody>
      </p:sp>
      <p:graphicFrame>
        <p:nvGraphicFramePr>
          <p:cNvPr id="5" name="Table 4"/>
          <p:cNvGraphicFramePr>
            <a:graphicFrameLocks noGrp="1"/>
          </p:cNvGraphicFramePr>
          <p:nvPr>
            <p:extLst>
              <p:ext uri="{D42A27DB-BD31-4B8C-83A1-F6EECF244321}">
                <p14:modId xmlns:p14="http://schemas.microsoft.com/office/powerpoint/2010/main" val="282754403"/>
              </p:ext>
            </p:extLst>
          </p:nvPr>
        </p:nvGraphicFramePr>
        <p:xfrm>
          <a:off x="666299" y="1924853"/>
          <a:ext cx="8009677" cy="3591220"/>
        </p:xfrm>
        <a:graphic>
          <a:graphicData uri="http://schemas.openxmlformats.org/drawingml/2006/table">
            <a:tbl>
              <a:tblPr firstRow="1" bandRow="1">
                <a:tableStyleId>{5C22544A-7EE6-4342-B048-85BDC9FD1C3A}</a:tableStyleId>
              </a:tblPr>
              <a:tblGrid>
                <a:gridCol w="2236689"/>
                <a:gridCol w="1253563"/>
                <a:gridCol w="890690"/>
                <a:gridCol w="725747"/>
                <a:gridCol w="857701"/>
                <a:gridCol w="824712"/>
                <a:gridCol w="1220575"/>
              </a:tblGrid>
              <a:tr h="545176">
                <a:tc>
                  <a:txBody>
                    <a:bodyPr/>
                    <a:lstStyle/>
                    <a:p>
                      <a:pPr algn="ctr"/>
                      <a:r>
                        <a:rPr lang="en-US" sz="2000" b="0" dirty="0">
                          <a:effectLst/>
                          <a:latin typeface="ArialMT"/>
                        </a:rPr>
                        <a:t>Question </a:t>
                      </a:r>
                      <a:endParaRPr lang="en-US" sz="2000" b="0" dirty="0">
                        <a:effectLst/>
                      </a:endParaRPr>
                    </a:p>
                  </a:txBody>
                  <a:tcPr anchor="ctr"/>
                </a:tc>
                <a:tc>
                  <a:txBody>
                    <a:bodyPr/>
                    <a:lstStyle/>
                    <a:p>
                      <a:pPr algn="ctr"/>
                      <a:r>
                        <a:rPr lang="en-US" sz="2000" b="0" dirty="0">
                          <a:effectLst/>
                          <a:latin typeface="ArialMT"/>
                        </a:rPr>
                        <a:t>Excellent [1] </a:t>
                      </a:r>
                      <a:endParaRPr lang="en-US" sz="2000" b="0" dirty="0">
                        <a:effectLst/>
                      </a:endParaRPr>
                    </a:p>
                  </a:txBody>
                  <a:tcPr anchor="ctr"/>
                </a:tc>
                <a:tc>
                  <a:txBody>
                    <a:bodyPr/>
                    <a:lstStyle/>
                    <a:p>
                      <a:pPr algn="ctr"/>
                      <a:r>
                        <a:rPr lang="nl-NL" sz="2000" b="0">
                          <a:effectLst/>
                          <a:latin typeface="ArialMT"/>
                        </a:rPr>
                        <a:t>Good [2] </a:t>
                      </a:r>
                      <a:endParaRPr lang="nl-NL" sz="2000" b="0">
                        <a:effectLst/>
                      </a:endParaRPr>
                    </a:p>
                  </a:txBody>
                  <a:tcPr anchor="ctr"/>
                </a:tc>
                <a:tc>
                  <a:txBody>
                    <a:bodyPr/>
                    <a:lstStyle/>
                    <a:p>
                      <a:pPr algn="ctr"/>
                      <a:r>
                        <a:rPr lang="fr-FR" sz="2000" b="0" dirty="0" err="1">
                          <a:effectLst/>
                          <a:latin typeface="ArialMT"/>
                        </a:rPr>
                        <a:t>Fair</a:t>
                      </a:r>
                      <a:r>
                        <a:rPr lang="fr-FR" sz="2000" b="0" dirty="0">
                          <a:effectLst/>
                          <a:latin typeface="ArialMT"/>
                        </a:rPr>
                        <a:t> [3] </a:t>
                      </a:r>
                      <a:endParaRPr lang="fr-FR" sz="2000" b="0" dirty="0">
                        <a:effectLst/>
                      </a:endParaRPr>
                    </a:p>
                  </a:txBody>
                  <a:tcPr anchor="ctr"/>
                </a:tc>
                <a:tc>
                  <a:txBody>
                    <a:bodyPr/>
                    <a:lstStyle/>
                    <a:p>
                      <a:pPr algn="ctr"/>
                      <a:r>
                        <a:rPr lang="nl-NL" sz="2000" b="0" dirty="0" err="1">
                          <a:effectLst/>
                          <a:latin typeface="ArialMT"/>
                        </a:rPr>
                        <a:t>Poor</a:t>
                      </a:r>
                      <a:r>
                        <a:rPr lang="nl-NL" sz="2000" b="0" dirty="0">
                          <a:effectLst/>
                          <a:latin typeface="ArialMT"/>
                        </a:rPr>
                        <a:t> [4] </a:t>
                      </a:r>
                      <a:endParaRPr lang="nl-NL" sz="2000" b="0" dirty="0">
                        <a:effectLst/>
                      </a:endParaRPr>
                    </a:p>
                  </a:txBody>
                  <a:tcPr anchor="ctr"/>
                </a:tc>
                <a:tc>
                  <a:txBody>
                    <a:bodyPr/>
                    <a:lstStyle/>
                    <a:p>
                      <a:pPr algn="ctr"/>
                      <a:r>
                        <a:rPr lang="en-US" sz="2000" b="0" dirty="0">
                          <a:effectLst/>
                          <a:latin typeface="ArialMT"/>
                        </a:rPr>
                        <a:t>Mean </a:t>
                      </a:r>
                      <a:endParaRPr lang="en-US" sz="2000" b="0" dirty="0">
                        <a:effectLst/>
                      </a:endParaRPr>
                    </a:p>
                  </a:txBody>
                  <a:tcPr anchor="ctr"/>
                </a:tc>
                <a:tc>
                  <a:txBody>
                    <a:bodyPr/>
                    <a:lstStyle/>
                    <a:p>
                      <a:pPr algn="ctr"/>
                      <a:r>
                        <a:rPr lang="en-US" sz="2000" b="0" dirty="0">
                          <a:effectLst/>
                          <a:latin typeface="ArialMT"/>
                        </a:rPr>
                        <a:t>Mode </a:t>
                      </a:r>
                      <a:endParaRPr lang="en-US" sz="2000" b="0" dirty="0">
                        <a:effectLst/>
                      </a:endParaRPr>
                    </a:p>
                  </a:txBody>
                  <a:tcPr anchor="ctr"/>
                </a:tc>
              </a:tr>
              <a:tr h="1344270">
                <a:tc>
                  <a:txBody>
                    <a:bodyPr/>
                    <a:lstStyle/>
                    <a:p>
                      <a:r>
                        <a:rPr lang="en-US" sz="2000">
                          <a:effectLst/>
                          <a:latin typeface="ArialMT"/>
                        </a:rPr>
                        <a:t>Overall, how would you rate this course? </a:t>
                      </a:r>
                      <a:endParaRPr lang="en-US" sz="2000">
                        <a:effectLst/>
                      </a:endParaRPr>
                    </a:p>
                  </a:txBody>
                  <a:tcPr anchor="ctr"/>
                </a:tc>
                <a:tc>
                  <a:txBody>
                    <a:bodyPr/>
                    <a:lstStyle/>
                    <a:p>
                      <a:pPr algn="ctr"/>
                      <a:r>
                        <a:rPr lang="en-US" sz="2000" dirty="0">
                          <a:effectLst/>
                          <a:latin typeface="ArialMT"/>
                        </a:rPr>
                        <a:t>12 </a:t>
                      </a:r>
                      <a:endParaRPr lang="en-US" sz="2000" dirty="0">
                        <a:effectLst/>
                      </a:endParaRPr>
                    </a:p>
                  </a:txBody>
                  <a:tcPr anchor="ctr"/>
                </a:tc>
                <a:tc>
                  <a:txBody>
                    <a:bodyPr/>
                    <a:lstStyle/>
                    <a:p>
                      <a:pPr algn="ctr"/>
                      <a:r>
                        <a:rPr lang="en-US" sz="2000" dirty="0">
                          <a:effectLst/>
                          <a:latin typeface="ArialMT"/>
                        </a:rPr>
                        <a:t>18 </a:t>
                      </a:r>
                      <a:endParaRPr lang="en-US" sz="2000" dirty="0">
                        <a:effectLst/>
                      </a:endParaRPr>
                    </a:p>
                  </a:txBody>
                  <a:tcPr anchor="ctr"/>
                </a:tc>
                <a:tc>
                  <a:txBody>
                    <a:bodyPr/>
                    <a:lstStyle/>
                    <a:p>
                      <a:pPr algn="ctr"/>
                      <a:r>
                        <a:rPr lang="en-US" sz="2000" dirty="0">
                          <a:effectLst/>
                          <a:latin typeface="ArialMT"/>
                        </a:rPr>
                        <a:t>1 </a:t>
                      </a:r>
                      <a:endParaRPr lang="en-US" sz="2000" dirty="0">
                        <a:effectLst/>
                      </a:endParaRPr>
                    </a:p>
                  </a:txBody>
                  <a:tcPr anchor="ctr"/>
                </a:tc>
                <a:tc>
                  <a:txBody>
                    <a:bodyPr/>
                    <a:lstStyle/>
                    <a:p>
                      <a:pPr algn="ctr"/>
                      <a:r>
                        <a:rPr lang="en-US" sz="2000" dirty="0">
                          <a:effectLst/>
                          <a:latin typeface="ArialMT"/>
                        </a:rPr>
                        <a:t>1 </a:t>
                      </a:r>
                      <a:endParaRPr lang="en-US" sz="2000" dirty="0">
                        <a:effectLst/>
                      </a:endParaRPr>
                    </a:p>
                  </a:txBody>
                  <a:tcPr anchor="ctr"/>
                </a:tc>
                <a:tc>
                  <a:txBody>
                    <a:bodyPr/>
                    <a:lstStyle/>
                    <a:p>
                      <a:pPr algn="ctr"/>
                      <a:r>
                        <a:rPr lang="en-US" sz="2000" dirty="0">
                          <a:effectLst/>
                          <a:latin typeface="ArialMT"/>
                        </a:rPr>
                        <a:t>1.72 </a:t>
                      </a:r>
                      <a:endParaRPr lang="en-US" sz="2000" dirty="0">
                        <a:effectLst/>
                      </a:endParaRPr>
                    </a:p>
                  </a:txBody>
                  <a:tcPr anchor="ctr"/>
                </a:tc>
                <a:tc>
                  <a:txBody>
                    <a:bodyPr/>
                    <a:lstStyle/>
                    <a:p>
                      <a:pPr algn="ctr"/>
                      <a:r>
                        <a:rPr lang="en-US" sz="2000" dirty="0">
                          <a:effectLst/>
                          <a:latin typeface="ArialMT"/>
                        </a:rPr>
                        <a:t>Good </a:t>
                      </a:r>
                      <a:endParaRPr lang="en-US" sz="2000" dirty="0">
                        <a:effectLst/>
                      </a:endParaRPr>
                    </a:p>
                  </a:txBody>
                  <a:tcPr anchor="ctr"/>
                </a:tc>
              </a:tr>
              <a:tr h="1545910">
                <a:tc>
                  <a:txBody>
                    <a:bodyPr/>
                    <a:lstStyle/>
                    <a:p>
                      <a:r>
                        <a:rPr lang="en-US" sz="2000">
                          <a:effectLst/>
                          <a:latin typeface="ArialMT"/>
                        </a:rPr>
                        <a:t>Overall, how would you rate the instructor? </a:t>
                      </a:r>
                      <a:endParaRPr lang="en-US" sz="2000">
                        <a:effectLst/>
                      </a:endParaRPr>
                    </a:p>
                  </a:txBody>
                  <a:tcPr anchor="ctr"/>
                </a:tc>
                <a:tc>
                  <a:txBody>
                    <a:bodyPr/>
                    <a:lstStyle/>
                    <a:p>
                      <a:pPr algn="ctr"/>
                      <a:r>
                        <a:rPr lang="en-US" sz="2000" dirty="0">
                          <a:effectLst/>
                          <a:latin typeface="ArialMT"/>
                        </a:rPr>
                        <a:t>20 </a:t>
                      </a:r>
                      <a:endParaRPr lang="en-US" sz="2000" dirty="0">
                        <a:effectLst/>
                      </a:endParaRPr>
                    </a:p>
                  </a:txBody>
                  <a:tcPr anchor="ctr"/>
                </a:tc>
                <a:tc>
                  <a:txBody>
                    <a:bodyPr/>
                    <a:lstStyle/>
                    <a:p>
                      <a:pPr algn="ctr"/>
                      <a:r>
                        <a:rPr lang="en-US" sz="2000">
                          <a:effectLst/>
                          <a:latin typeface="ArialMT"/>
                        </a:rPr>
                        <a:t>11 </a:t>
                      </a:r>
                      <a:endParaRPr lang="en-US" sz="2000">
                        <a:effectLst/>
                      </a:endParaRPr>
                    </a:p>
                  </a:txBody>
                  <a:tcPr anchor="ctr"/>
                </a:tc>
                <a:tc>
                  <a:txBody>
                    <a:bodyPr/>
                    <a:lstStyle/>
                    <a:p>
                      <a:pPr algn="ctr"/>
                      <a:r>
                        <a:rPr lang="en-US" sz="2000">
                          <a:effectLst/>
                          <a:latin typeface="ArialMT"/>
                        </a:rPr>
                        <a:t>1 </a:t>
                      </a:r>
                      <a:endParaRPr lang="en-US" sz="2000">
                        <a:effectLst/>
                      </a:endParaRPr>
                    </a:p>
                  </a:txBody>
                  <a:tcPr anchor="ctr"/>
                </a:tc>
                <a:tc>
                  <a:txBody>
                    <a:bodyPr/>
                    <a:lstStyle/>
                    <a:p>
                      <a:pPr algn="ctr"/>
                      <a:r>
                        <a:rPr lang="en-US" sz="2000">
                          <a:effectLst/>
                          <a:latin typeface="ArialMT"/>
                        </a:rPr>
                        <a:t>0 </a:t>
                      </a:r>
                      <a:endParaRPr lang="en-US" sz="2000">
                        <a:effectLst/>
                      </a:endParaRPr>
                    </a:p>
                  </a:txBody>
                  <a:tcPr anchor="ctr"/>
                </a:tc>
                <a:tc>
                  <a:txBody>
                    <a:bodyPr/>
                    <a:lstStyle/>
                    <a:p>
                      <a:pPr algn="ctr"/>
                      <a:r>
                        <a:rPr lang="en-US" sz="2000" dirty="0">
                          <a:effectLst/>
                          <a:latin typeface="ArialMT"/>
                        </a:rPr>
                        <a:t>1.41 </a:t>
                      </a:r>
                      <a:endParaRPr lang="en-US" sz="2000" dirty="0">
                        <a:effectLst/>
                      </a:endParaRPr>
                    </a:p>
                  </a:txBody>
                  <a:tcPr anchor="ctr"/>
                </a:tc>
                <a:tc>
                  <a:txBody>
                    <a:bodyPr/>
                    <a:lstStyle/>
                    <a:p>
                      <a:pPr algn="ctr"/>
                      <a:r>
                        <a:rPr lang="en-US" sz="2000" dirty="0">
                          <a:effectLst/>
                          <a:latin typeface="ArialMT"/>
                        </a:rPr>
                        <a:t>Excellent </a:t>
                      </a:r>
                      <a:endParaRPr lang="en-US" sz="2000" dirty="0">
                        <a:effectLst/>
                      </a:endParaRPr>
                    </a:p>
                  </a:txBody>
                  <a:tcPr anchor="ctr"/>
                </a:tc>
              </a:tr>
            </a:tbl>
          </a:graphicData>
        </a:graphic>
      </p:graphicFrame>
      <p:sp>
        <p:nvSpPr>
          <p:cNvPr id="6" name="TextBox 5"/>
          <p:cNvSpPr txBox="1"/>
          <p:nvPr/>
        </p:nvSpPr>
        <p:spPr>
          <a:xfrm>
            <a:off x="666299" y="5753710"/>
            <a:ext cx="2546979" cy="369332"/>
          </a:xfrm>
          <a:prstGeom prst="rect">
            <a:avLst/>
          </a:prstGeom>
          <a:noFill/>
        </p:spPr>
        <p:txBody>
          <a:bodyPr wrap="none" rtlCol="0">
            <a:spAutoFit/>
          </a:bodyPr>
          <a:lstStyle/>
          <a:p>
            <a:r>
              <a:rPr lang="en-US" dirty="0" smtClean="0"/>
              <a:t>* 80% Response Rate</a:t>
            </a:r>
            <a:endParaRPr lang="en-US" dirty="0"/>
          </a:p>
        </p:txBody>
      </p:sp>
    </p:spTree>
    <p:extLst>
      <p:ext uri="{BB962C8B-B14F-4D97-AF65-F5344CB8AC3E}">
        <p14:creationId xmlns:p14="http://schemas.microsoft.com/office/powerpoint/2010/main" val="367004507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Student Evaluations – AM Lab*</a:t>
            </a:r>
            <a:endParaRPr lang="en-US" sz="4000" dirty="0"/>
          </a:p>
        </p:txBody>
      </p:sp>
      <p:graphicFrame>
        <p:nvGraphicFramePr>
          <p:cNvPr id="5" name="Table 4"/>
          <p:cNvGraphicFramePr>
            <a:graphicFrameLocks noGrp="1"/>
          </p:cNvGraphicFramePr>
          <p:nvPr>
            <p:extLst>
              <p:ext uri="{D42A27DB-BD31-4B8C-83A1-F6EECF244321}">
                <p14:modId xmlns:p14="http://schemas.microsoft.com/office/powerpoint/2010/main" val="2662722472"/>
              </p:ext>
            </p:extLst>
          </p:nvPr>
        </p:nvGraphicFramePr>
        <p:xfrm>
          <a:off x="666299" y="1924853"/>
          <a:ext cx="7925251" cy="3591220"/>
        </p:xfrm>
        <a:graphic>
          <a:graphicData uri="http://schemas.openxmlformats.org/drawingml/2006/table">
            <a:tbl>
              <a:tblPr firstRow="1" bandRow="1">
                <a:tableStyleId>{5C22544A-7EE6-4342-B048-85BDC9FD1C3A}</a:tableStyleId>
              </a:tblPr>
              <a:tblGrid>
                <a:gridCol w="2187206"/>
                <a:gridCol w="1303046"/>
                <a:gridCol w="907184"/>
                <a:gridCol w="676264"/>
                <a:gridCol w="758736"/>
                <a:gridCol w="824712"/>
                <a:gridCol w="1268103"/>
              </a:tblGrid>
              <a:tr h="545176">
                <a:tc>
                  <a:txBody>
                    <a:bodyPr/>
                    <a:lstStyle/>
                    <a:p>
                      <a:pPr algn="ctr"/>
                      <a:r>
                        <a:rPr lang="en-US" sz="2000" b="0" dirty="0">
                          <a:effectLst/>
                          <a:latin typeface="ArialMT"/>
                        </a:rPr>
                        <a:t>Question </a:t>
                      </a:r>
                      <a:endParaRPr lang="en-US" sz="2000" b="0" dirty="0">
                        <a:effectLst/>
                      </a:endParaRPr>
                    </a:p>
                  </a:txBody>
                  <a:tcPr anchor="ctr"/>
                </a:tc>
                <a:tc>
                  <a:txBody>
                    <a:bodyPr/>
                    <a:lstStyle/>
                    <a:p>
                      <a:pPr algn="ctr"/>
                      <a:r>
                        <a:rPr lang="en-US" sz="2000" b="0" dirty="0">
                          <a:effectLst/>
                          <a:latin typeface="ArialMT"/>
                        </a:rPr>
                        <a:t>Excellent [1] </a:t>
                      </a:r>
                      <a:endParaRPr lang="en-US" sz="2000" b="0" dirty="0">
                        <a:effectLst/>
                      </a:endParaRPr>
                    </a:p>
                  </a:txBody>
                  <a:tcPr anchor="ctr"/>
                </a:tc>
                <a:tc>
                  <a:txBody>
                    <a:bodyPr/>
                    <a:lstStyle/>
                    <a:p>
                      <a:pPr algn="ctr"/>
                      <a:r>
                        <a:rPr lang="nl-NL" sz="2000" b="0">
                          <a:effectLst/>
                          <a:latin typeface="ArialMT"/>
                        </a:rPr>
                        <a:t>Good [2] </a:t>
                      </a:r>
                      <a:endParaRPr lang="nl-NL" sz="2000" b="0">
                        <a:effectLst/>
                      </a:endParaRPr>
                    </a:p>
                  </a:txBody>
                  <a:tcPr anchor="ctr"/>
                </a:tc>
                <a:tc>
                  <a:txBody>
                    <a:bodyPr/>
                    <a:lstStyle/>
                    <a:p>
                      <a:pPr algn="ctr"/>
                      <a:r>
                        <a:rPr lang="fr-FR" sz="2000" b="0" dirty="0" err="1">
                          <a:effectLst/>
                          <a:latin typeface="ArialMT"/>
                        </a:rPr>
                        <a:t>Fair</a:t>
                      </a:r>
                      <a:r>
                        <a:rPr lang="fr-FR" sz="2000" b="0" dirty="0">
                          <a:effectLst/>
                          <a:latin typeface="ArialMT"/>
                        </a:rPr>
                        <a:t> [3] </a:t>
                      </a:r>
                      <a:endParaRPr lang="fr-FR" sz="2000" b="0" dirty="0">
                        <a:effectLst/>
                      </a:endParaRPr>
                    </a:p>
                  </a:txBody>
                  <a:tcPr anchor="ctr"/>
                </a:tc>
                <a:tc>
                  <a:txBody>
                    <a:bodyPr/>
                    <a:lstStyle/>
                    <a:p>
                      <a:pPr algn="ctr"/>
                      <a:r>
                        <a:rPr lang="nl-NL" sz="2000" b="0" dirty="0" err="1">
                          <a:effectLst/>
                          <a:latin typeface="ArialMT"/>
                        </a:rPr>
                        <a:t>Poor</a:t>
                      </a:r>
                      <a:r>
                        <a:rPr lang="nl-NL" sz="2000" b="0" dirty="0">
                          <a:effectLst/>
                          <a:latin typeface="ArialMT"/>
                        </a:rPr>
                        <a:t> [4] </a:t>
                      </a:r>
                      <a:endParaRPr lang="nl-NL" sz="2000" b="0" dirty="0">
                        <a:effectLst/>
                      </a:endParaRPr>
                    </a:p>
                  </a:txBody>
                  <a:tcPr anchor="ctr"/>
                </a:tc>
                <a:tc>
                  <a:txBody>
                    <a:bodyPr/>
                    <a:lstStyle/>
                    <a:p>
                      <a:pPr algn="ctr"/>
                      <a:r>
                        <a:rPr lang="en-US" sz="2000" b="0" dirty="0">
                          <a:effectLst/>
                          <a:latin typeface="ArialMT"/>
                        </a:rPr>
                        <a:t>Mean </a:t>
                      </a:r>
                      <a:endParaRPr lang="en-US" sz="2000" b="0" dirty="0">
                        <a:effectLst/>
                      </a:endParaRPr>
                    </a:p>
                  </a:txBody>
                  <a:tcPr anchor="ctr"/>
                </a:tc>
                <a:tc>
                  <a:txBody>
                    <a:bodyPr/>
                    <a:lstStyle/>
                    <a:p>
                      <a:pPr algn="ctr"/>
                      <a:r>
                        <a:rPr lang="en-US" sz="2000" b="0" dirty="0">
                          <a:effectLst/>
                          <a:latin typeface="ArialMT"/>
                        </a:rPr>
                        <a:t>Mode </a:t>
                      </a:r>
                      <a:endParaRPr lang="en-US" sz="2000" b="0" dirty="0">
                        <a:effectLst/>
                      </a:endParaRPr>
                    </a:p>
                  </a:txBody>
                  <a:tcPr anchor="ctr"/>
                </a:tc>
              </a:tr>
              <a:tr h="1344270">
                <a:tc>
                  <a:txBody>
                    <a:bodyPr/>
                    <a:lstStyle/>
                    <a:p>
                      <a:pPr algn="l"/>
                      <a:r>
                        <a:rPr lang="en-US" sz="2000" b="0" dirty="0">
                          <a:effectLst/>
                          <a:latin typeface="ArialMT"/>
                        </a:rPr>
                        <a:t>Overall, how would you rate this lab course? </a:t>
                      </a:r>
                      <a:endParaRPr lang="en-US" sz="2000" b="0" dirty="0">
                        <a:effectLst/>
                      </a:endParaRPr>
                    </a:p>
                  </a:txBody>
                  <a:tcPr anchor="ctr"/>
                </a:tc>
                <a:tc>
                  <a:txBody>
                    <a:bodyPr/>
                    <a:lstStyle/>
                    <a:p>
                      <a:pPr algn="ctr"/>
                      <a:r>
                        <a:rPr lang="en-US" sz="2000" b="0">
                          <a:effectLst/>
                          <a:latin typeface="ArialMT"/>
                        </a:rPr>
                        <a:t>12 </a:t>
                      </a:r>
                      <a:endParaRPr lang="en-US" sz="2000" b="0">
                        <a:effectLst/>
                      </a:endParaRPr>
                    </a:p>
                  </a:txBody>
                  <a:tcPr anchor="ctr"/>
                </a:tc>
                <a:tc>
                  <a:txBody>
                    <a:bodyPr/>
                    <a:lstStyle/>
                    <a:p>
                      <a:pPr algn="ctr"/>
                      <a:r>
                        <a:rPr lang="en-US" sz="2000" b="0">
                          <a:effectLst/>
                          <a:latin typeface="ArialMT"/>
                        </a:rPr>
                        <a:t>8 </a:t>
                      </a:r>
                      <a:endParaRPr lang="en-US" sz="2000" b="0">
                        <a:effectLst/>
                      </a:endParaRPr>
                    </a:p>
                  </a:txBody>
                  <a:tcPr anchor="ctr"/>
                </a:tc>
                <a:tc>
                  <a:txBody>
                    <a:bodyPr/>
                    <a:lstStyle/>
                    <a:p>
                      <a:pPr algn="ctr"/>
                      <a:r>
                        <a:rPr lang="en-US" sz="2000" b="0">
                          <a:effectLst/>
                          <a:latin typeface="ArialMT"/>
                        </a:rPr>
                        <a:t>0 </a:t>
                      </a:r>
                      <a:endParaRPr lang="en-US" sz="2000" b="0">
                        <a:effectLst/>
                      </a:endParaRPr>
                    </a:p>
                  </a:txBody>
                  <a:tcPr anchor="ctr"/>
                </a:tc>
                <a:tc>
                  <a:txBody>
                    <a:bodyPr/>
                    <a:lstStyle/>
                    <a:p>
                      <a:pPr algn="ctr"/>
                      <a:r>
                        <a:rPr lang="en-US" sz="2000" b="0">
                          <a:effectLst/>
                          <a:latin typeface="ArialMT"/>
                        </a:rPr>
                        <a:t>0 </a:t>
                      </a:r>
                      <a:endParaRPr lang="en-US" sz="2000" b="0">
                        <a:effectLst/>
                      </a:endParaRPr>
                    </a:p>
                  </a:txBody>
                  <a:tcPr anchor="ctr"/>
                </a:tc>
                <a:tc>
                  <a:txBody>
                    <a:bodyPr/>
                    <a:lstStyle/>
                    <a:p>
                      <a:pPr algn="ctr"/>
                      <a:r>
                        <a:rPr lang="en-US" sz="2000" b="0">
                          <a:effectLst/>
                          <a:latin typeface="ArialMT"/>
                        </a:rPr>
                        <a:t>1.40 </a:t>
                      </a:r>
                      <a:endParaRPr lang="en-US" sz="2000" b="0">
                        <a:effectLst/>
                      </a:endParaRPr>
                    </a:p>
                  </a:txBody>
                  <a:tcPr anchor="ctr"/>
                </a:tc>
                <a:tc>
                  <a:txBody>
                    <a:bodyPr/>
                    <a:lstStyle/>
                    <a:p>
                      <a:pPr algn="ctr"/>
                      <a:r>
                        <a:rPr lang="en-US" sz="2000" b="0">
                          <a:effectLst/>
                          <a:latin typeface="ArialMT"/>
                        </a:rPr>
                        <a:t>Excellent </a:t>
                      </a:r>
                      <a:endParaRPr lang="en-US" sz="2000" b="0">
                        <a:effectLst/>
                      </a:endParaRPr>
                    </a:p>
                  </a:txBody>
                  <a:tcPr anchor="ctr"/>
                </a:tc>
              </a:tr>
              <a:tr h="1545910">
                <a:tc>
                  <a:txBody>
                    <a:bodyPr/>
                    <a:lstStyle/>
                    <a:p>
                      <a:pPr algn="l"/>
                      <a:r>
                        <a:rPr lang="en-US" sz="2000" b="0" dirty="0">
                          <a:effectLst/>
                          <a:latin typeface="ArialMT"/>
                        </a:rPr>
                        <a:t>Overall, how would you rate the instructor? </a:t>
                      </a:r>
                      <a:endParaRPr lang="en-US" sz="2000" b="0" dirty="0">
                        <a:effectLst/>
                      </a:endParaRPr>
                    </a:p>
                  </a:txBody>
                  <a:tcPr anchor="ctr"/>
                </a:tc>
                <a:tc>
                  <a:txBody>
                    <a:bodyPr/>
                    <a:lstStyle/>
                    <a:p>
                      <a:pPr algn="ctr"/>
                      <a:r>
                        <a:rPr lang="en-US" sz="2000" b="0">
                          <a:effectLst/>
                          <a:latin typeface="ArialMT"/>
                        </a:rPr>
                        <a:t>13 </a:t>
                      </a:r>
                      <a:endParaRPr lang="en-US" sz="2000" b="0">
                        <a:effectLst/>
                      </a:endParaRPr>
                    </a:p>
                  </a:txBody>
                  <a:tcPr anchor="ctr"/>
                </a:tc>
                <a:tc>
                  <a:txBody>
                    <a:bodyPr/>
                    <a:lstStyle/>
                    <a:p>
                      <a:pPr algn="ctr"/>
                      <a:r>
                        <a:rPr lang="en-US" sz="2000" b="0">
                          <a:effectLst/>
                          <a:latin typeface="ArialMT"/>
                        </a:rPr>
                        <a:t>6 </a:t>
                      </a:r>
                      <a:endParaRPr lang="en-US" sz="2000" b="0">
                        <a:effectLst/>
                      </a:endParaRPr>
                    </a:p>
                  </a:txBody>
                  <a:tcPr anchor="ctr"/>
                </a:tc>
                <a:tc>
                  <a:txBody>
                    <a:bodyPr/>
                    <a:lstStyle/>
                    <a:p>
                      <a:pPr algn="ctr"/>
                      <a:r>
                        <a:rPr lang="en-US" sz="2000" b="0">
                          <a:effectLst/>
                          <a:latin typeface="ArialMT"/>
                        </a:rPr>
                        <a:t>1 </a:t>
                      </a:r>
                      <a:endParaRPr lang="en-US" sz="2000" b="0">
                        <a:effectLst/>
                      </a:endParaRPr>
                    </a:p>
                  </a:txBody>
                  <a:tcPr anchor="ctr"/>
                </a:tc>
                <a:tc>
                  <a:txBody>
                    <a:bodyPr/>
                    <a:lstStyle/>
                    <a:p>
                      <a:pPr algn="ctr"/>
                      <a:r>
                        <a:rPr lang="en-US" sz="2000" b="0">
                          <a:effectLst/>
                          <a:latin typeface="ArialMT"/>
                        </a:rPr>
                        <a:t>0 </a:t>
                      </a:r>
                      <a:endParaRPr lang="en-US" sz="2000" b="0">
                        <a:effectLst/>
                      </a:endParaRPr>
                    </a:p>
                  </a:txBody>
                  <a:tcPr anchor="ctr"/>
                </a:tc>
                <a:tc>
                  <a:txBody>
                    <a:bodyPr/>
                    <a:lstStyle/>
                    <a:p>
                      <a:pPr algn="ctr"/>
                      <a:r>
                        <a:rPr lang="en-US" sz="2000" b="0">
                          <a:effectLst/>
                          <a:latin typeface="ArialMT"/>
                        </a:rPr>
                        <a:t>1.40 </a:t>
                      </a:r>
                      <a:endParaRPr lang="en-US" sz="2000" b="0">
                        <a:effectLst/>
                      </a:endParaRPr>
                    </a:p>
                  </a:txBody>
                  <a:tcPr anchor="ctr"/>
                </a:tc>
                <a:tc>
                  <a:txBody>
                    <a:bodyPr/>
                    <a:lstStyle/>
                    <a:p>
                      <a:pPr algn="ctr"/>
                      <a:r>
                        <a:rPr lang="en-US" sz="2000" b="0" dirty="0">
                          <a:effectLst/>
                          <a:latin typeface="ArialMT"/>
                        </a:rPr>
                        <a:t>Excellent </a:t>
                      </a:r>
                      <a:endParaRPr lang="en-US" sz="2000" b="0" dirty="0">
                        <a:effectLst/>
                      </a:endParaRPr>
                    </a:p>
                  </a:txBody>
                  <a:tcPr anchor="ctr"/>
                </a:tc>
              </a:tr>
            </a:tbl>
          </a:graphicData>
        </a:graphic>
      </p:graphicFrame>
      <p:sp>
        <p:nvSpPr>
          <p:cNvPr id="6" name="TextBox 5"/>
          <p:cNvSpPr txBox="1"/>
          <p:nvPr/>
        </p:nvSpPr>
        <p:spPr>
          <a:xfrm>
            <a:off x="666299" y="5753710"/>
            <a:ext cx="2546979" cy="369332"/>
          </a:xfrm>
          <a:prstGeom prst="rect">
            <a:avLst/>
          </a:prstGeom>
          <a:noFill/>
        </p:spPr>
        <p:txBody>
          <a:bodyPr wrap="none" rtlCol="0">
            <a:spAutoFit/>
          </a:bodyPr>
          <a:lstStyle/>
          <a:p>
            <a:r>
              <a:rPr lang="en-US" dirty="0" smtClean="0"/>
              <a:t>* 83% Response Rate</a:t>
            </a:r>
            <a:endParaRPr lang="en-US" dirty="0"/>
          </a:p>
        </p:txBody>
      </p:sp>
    </p:spTree>
    <p:extLst>
      <p:ext uri="{BB962C8B-B14F-4D97-AF65-F5344CB8AC3E}">
        <p14:creationId xmlns:p14="http://schemas.microsoft.com/office/powerpoint/2010/main" val="421094815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Student Evaluations – PM Lab*</a:t>
            </a:r>
            <a:endParaRPr lang="en-US" sz="4000" dirty="0"/>
          </a:p>
        </p:txBody>
      </p:sp>
      <p:graphicFrame>
        <p:nvGraphicFramePr>
          <p:cNvPr id="5" name="Table 4"/>
          <p:cNvGraphicFramePr>
            <a:graphicFrameLocks noGrp="1"/>
          </p:cNvGraphicFramePr>
          <p:nvPr>
            <p:extLst>
              <p:ext uri="{D42A27DB-BD31-4B8C-83A1-F6EECF244321}">
                <p14:modId xmlns:p14="http://schemas.microsoft.com/office/powerpoint/2010/main" val="379889222"/>
              </p:ext>
            </p:extLst>
          </p:nvPr>
        </p:nvGraphicFramePr>
        <p:xfrm>
          <a:off x="666299" y="1924853"/>
          <a:ext cx="7925254" cy="3591220"/>
        </p:xfrm>
        <a:graphic>
          <a:graphicData uri="http://schemas.openxmlformats.org/drawingml/2006/table">
            <a:tbl>
              <a:tblPr firstRow="1" bandRow="1">
                <a:tableStyleId>{5C22544A-7EE6-4342-B048-85BDC9FD1C3A}</a:tableStyleId>
              </a:tblPr>
              <a:tblGrid>
                <a:gridCol w="2040559"/>
                <a:gridCol w="1403556"/>
                <a:gridCol w="885577"/>
                <a:gridCol w="689005"/>
                <a:gridCol w="768642"/>
                <a:gridCol w="848195"/>
                <a:gridCol w="1289720"/>
              </a:tblGrid>
              <a:tr h="545176">
                <a:tc>
                  <a:txBody>
                    <a:bodyPr/>
                    <a:lstStyle/>
                    <a:p>
                      <a:pPr algn="ctr"/>
                      <a:r>
                        <a:rPr lang="en-US" sz="2000" b="0" dirty="0">
                          <a:effectLst/>
                          <a:latin typeface="ArialMT"/>
                        </a:rPr>
                        <a:t>Question </a:t>
                      </a:r>
                      <a:endParaRPr lang="en-US" sz="2000" b="0" dirty="0">
                        <a:effectLst/>
                      </a:endParaRPr>
                    </a:p>
                  </a:txBody>
                  <a:tcPr anchor="ctr"/>
                </a:tc>
                <a:tc>
                  <a:txBody>
                    <a:bodyPr/>
                    <a:lstStyle/>
                    <a:p>
                      <a:pPr algn="ctr"/>
                      <a:r>
                        <a:rPr lang="en-US" sz="2000" b="0" dirty="0">
                          <a:effectLst/>
                          <a:latin typeface="ArialMT"/>
                        </a:rPr>
                        <a:t>Excellent [1] </a:t>
                      </a:r>
                      <a:endParaRPr lang="en-US" sz="2000" b="0" dirty="0">
                        <a:effectLst/>
                      </a:endParaRPr>
                    </a:p>
                  </a:txBody>
                  <a:tcPr anchor="ctr"/>
                </a:tc>
                <a:tc>
                  <a:txBody>
                    <a:bodyPr/>
                    <a:lstStyle/>
                    <a:p>
                      <a:pPr algn="ctr"/>
                      <a:r>
                        <a:rPr lang="nl-NL" sz="2000" b="0">
                          <a:effectLst/>
                          <a:latin typeface="ArialMT"/>
                        </a:rPr>
                        <a:t>Good [2] </a:t>
                      </a:r>
                      <a:endParaRPr lang="nl-NL" sz="2000" b="0">
                        <a:effectLst/>
                      </a:endParaRPr>
                    </a:p>
                  </a:txBody>
                  <a:tcPr anchor="ctr"/>
                </a:tc>
                <a:tc>
                  <a:txBody>
                    <a:bodyPr/>
                    <a:lstStyle/>
                    <a:p>
                      <a:pPr algn="ctr"/>
                      <a:r>
                        <a:rPr lang="fr-FR" sz="2000" b="0">
                          <a:effectLst/>
                          <a:latin typeface="ArialMT"/>
                        </a:rPr>
                        <a:t>Fair [3] </a:t>
                      </a:r>
                      <a:endParaRPr lang="fr-FR" sz="2000" b="0">
                        <a:effectLst/>
                      </a:endParaRPr>
                    </a:p>
                  </a:txBody>
                  <a:tcPr anchor="ctr"/>
                </a:tc>
                <a:tc>
                  <a:txBody>
                    <a:bodyPr/>
                    <a:lstStyle/>
                    <a:p>
                      <a:pPr algn="ctr"/>
                      <a:r>
                        <a:rPr lang="nl-NL" sz="2000" b="0">
                          <a:effectLst/>
                          <a:latin typeface="ArialMT"/>
                        </a:rPr>
                        <a:t>Poor [4] </a:t>
                      </a:r>
                      <a:endParaRPr lang="nl-NL" sz="2000" b="0">
                        <a:effectLst/>
                      </a:endParaRPr>
                    </a:p>
                  </a:txBody>
                  <a:tcPr anchor="ctr"/>
                </a:tc>
                <a:tc>
                  <a:txBody>
                    <a:bodyPr/>
                    <a:lstStyle/>
                    <a:p>
                      <a:pPr algn="ctr"/>
                      <a:r>
                        <a:rPr lang="en-US" sz="2000" b="0" dirty="0">
                          <a:effectLst/>
                          <a:latin typeface="ArialMT"/>
                        </a:rPr>
                        <a:t>Mean </a:t>
                      </a:r>
                      <a:endParaRPr lang="en-US" sz="2000" b="0" dirty="0">
                        <a:effectLst/>
                      </a:endParaRPr>
                    </a:p>
                  </a:txBody>
                  <a:tcPr anchor="ctr"/>
                </a:tc>
                <a:tc>
                  <a:txBody>
                    <a:bodyPr/>
                    <a:lstStyle/>
                    <a:p>
                      <a:pPr algn="ctr"/>
                      <a:r>
                        <a:rPr lang="en-US" sz="2000" b="0" dirty="0">
                          <a:effectLst/>
                          <a:latin typeface="ArialMT"/>
                        </a:rPr>
                        <a:t>Mode </a:t>
                      </a:r>
                      <a:endParaRPr lang="en-US" sz="2000" b="0" dirty="0">
                        <a:effectLst/>
                      </a:endParaRPr>
                    </a:p>
                  </a:txBody>
                  <a:tcPr anchor="ctr"/>
                </a:tc>
              </a:tr>
              <a:tr h="1344270">
                <a:tc>
                  <a:txBody>
                    <a:bodyPr/>
                    <a:lstStyle/>
                    <a:p>
                      <a:r>
                        <a:rPr lang="en-US" sz="2000">
                          <a:effectLst/>
                          <a:latin typeface="ArialMT"/>
                        </a:rPr>
                        <a:t>Overall, how would you rate this lab course? </a:t>
                      </a:r>
                      <a:endParaRPr lang="en-US" sz="2000">
                        <a:effectLst/>
                      </a:endParaRPr>
                    </a:p>
                  </a:txBody>
                  <a:tcPr anchor="ctr"/>
                </a:tc>
                <a:tc>
                  <a:txBody>
                    <a:bodyPr/>
                    <a:lstStyle/>
                    <a:p>
                      <a:pPr algn="ctr"/>
                      <a:r>
                        <a:rPr lang="en-US" sz="2000">
                          <a:effectLst/>
                          <a:latin typeface="ArialMT"/>
                        </a:rPr>
                        <a:t>7 </a:t>
                      </a:r>
                      <a:endParaRPr lang="en-US" sz="2000">
                        <a:effectLst/>
                      </a:endParaRPr>
                    </a:p>
                  </a:txBody>
                  <a:tcPr anchor="ctr"/>
                </a:tc>
                <a:tc>
                  <a:txBody>
                    <a:bodyPr/>
                    <a:lstStyle/>
                    <a:p>
                      <a:pPr algn="ctr"/>
                      <a:r>
                        <a:rPr lang="en-US" sz="2000">
                          <a:effectLst/>
                          <a:latin typeface="ArialMT"/>
                        </a:rPr>
                        <a:t>4 </a:t>
                      </a:r>
                      <a:endParaRPr lang="en-US" sz="2000">
                        <a:effectLst/>
                      </a:endParaRPr>
                    </a:p>
                  </a:txBody>
                  <a:tcPr anchor="ctr"/>
                </a:tc>
                <a:tc>
                  <a:txBody>
                    <a:bodyPr/>
                    <a:lstStyle/>
                    <a:p>
                      <a:pPr algn="ctr"/>
                      <a:r>
                        <a:rPr lang="en-US" sz="2000" dirty="0">
                          <a:effectLst/>
                          <a:latin typeface="ArialMT"/>
                        </a:rPr>
                        <a:t>1 </a:t>
                      </a:r>
                      <a:endParaRPr lang="en-US" sz="2000" dirty="0">
                        <a:effectLst/>
                      </a:endParaRPr>
                    </a:p>
                  </a:txBody>
                  <a:tcPr anchor="ctr"/>
                </a:tc>
                <a:tc>
                  <a:txBody>
                    <a:bodyPr/>
                    <a:lstStyle/>
                    <a:p>
                      <a:pPr algn="ctr"/>
                      <a:r>
                        <a:rPr lang="en-US" sz="2000">
                          <a:effectLst/>
                          <a:latin typeface="ArialMT"/>
                        </a:rPr>
                        <a:t>0 </a:t>
                      </a:r>
                      <a:endParaRPr lang="en-US" sz="2000">
                        <a:effectLst/>
                      </a:endParaRPr>
                    </a:p>
                  </a:txBody>
                  <a:tcPr anchor="ctr"/>
                </a:tc>
                <a:tc>
                  <a:txBody>
                    <a:bodyPr/>
                    <a:lstStyle/>
                    <a:p>
                      <a:pPr algn="ctr"/>
                      <a:r>
                        <a:rPr lang="en-US" sz="2000">
                          <a:effectLst/>
                          <a:latin typeface="ArialMT"/>
                        </a:rPr>
                        <a:t>1.50 </a:t>
                      </a:r>
                      <a:endParaRPr lang="en-US" sz="2000">
                        <a:effectLst/>
                      </a:endParaRPr>
                    </a:p>
                  </a:txBody>
                  <a:tcPr anchor="ctr"/>
                </a:tc>
                <a:tc>
                  <a:txBody>
                    <a:bodyPr/>
                    <a:lstStyle/>
                    <a:p>
                      <a:pPr algn="ctr"/>
                      <a:r>
                        <a:rPr lang="en-US" sz="2000">
                          <a:effectLst/>
                          <a:latin typeface="ArialMT"/>
                        </a:rPr>
                        <a:t>Excellent </a:t>
                      </a:r>
                      <a:endParaRPr lang="en-US" sz="2000">
                        <a:effectLst/>
                      </a:endParaRPr>
                    </a:p>
                  </a:txBody>
                  <a:tcPr anchor="ctr"/>
                </a:tc>
              </a:tr>
              <a:tr h="1545910">
                <a:tc>
                  <a:txBody>
                    <a:bodyPr/>
                    <a:lstStyle/>
                    <a:p>
                      <a:r>
                        <a:rPr lang="en-US" sz="2000" dirty="0">
                          <a:effectLst/>
                          <a:latin typeface="ArialMT"/>
                        </a:rPr>
                        <a:t>Overall, how would you rate the instructor? </a:t>
                      </a:r>
                      <a:endParaRPr lang="en-US" sz="2000" dirty="0">
                        <a:effectLst/>
                      </a:endParaRPr>
                    </a:p>
                  </a:txBody>
                  <a:tcPr anchor="ctr"/>
                </a:tc>
                <a:tc>
                  <a:txBody>
                    <a:bodyPr/>
                    <a:lstStyle/>
                    <a:p>
                      <a:pPr algn="ctr"/>
                      <a:r>
                        <a:rPr lang="en-US" sz="2000" dirty="0">
                          <a:effectLst/>
                          <a:latin typeface="ArialMT"/>
                        </a:rPr>
                        <a:t>9 </a:t>
                      </a:r>
                      <a:endParaRPr lang="en-US" sz="2000" dirty="0">
                        <a:effectLst/>
                      </a:endParaRPr>
                    </a:p>
                  </a:txBody>
                  <a:tcPr anchor="ctr"/>
                </a:tc>
                <a:tc>
                  <a:txBody>
                    <a:bodyPr/>
                    <a:lstStyle/>
                    <a:p>
                      <a:pPr algn="ctr"/>
                      <a:r>
                        <a:rPr lang="en-US" sz="2000">
                          <a:effectLst/>
                          <a:latin typeface="ArialMT"/>
                        </a:rPr>
                        <a:t>3 </a:t>
                      </a:r>
                      <a:endParaRPr lang="en-US" sz="2000">
                        <a:effectLst/>
                      </a:endParaRPr>
                    </a:p>
                  </a:txBody>
                  <a:tcPr anchor="ctr"/>
                </a:tc>
                <a:tc>
                  <a:txBody>
                    <a:bodyPr/>
                    <a:lstStyle/>
                    <a:p>
                      <a:pPr algn="ctr"/>
                      <a:r>
                        <a:rPr lang="en-US" sz="2000">
                          <a:effectLst/>
                          <a:latin typeface="ArialMT"/>
                        </a:rPr>
                        <a:t>0 </a:t>
                      </a:r>
                      <a:endParaRPr lang="en-US" sz="2000">
                        <a:effectLst/>
                      </a:endParaRPr>
                    </a:p>
                  </a:txBody>
                  <a:tcPr anchor="ctr"/>
                </a:tc>
                <a:tc>
                  <a:txBody>
                    <a:bodyPr/>
                    <a:lstStyle/>
                    <a:p>
                      <a:pPr algn="ctr"/>
                      <a:r>
                        <a:rPr lang="en-US" sz="2000">
                          <a:effectLst/>
                          <a:latin typeface="ArialMT"/>
                        </a:rPr>
                        <a:t>0 </a:t>
                      </a:r>
                      <a:endParaRPr lang="en-US" sz="2000">
                        <a:effectLst/>
                      </a:endParaRPr>
                    </a:p>
                  </a:txBody>
                  <a:tcPr anchor="ctr"/>
                </a:tc>
                <a:tc>
                  <a:txBody>
                    <a:bodyPr/>
                    <a:lstStyle/>
                    <a:p>
                      <a:pPr algn="ctr"/>
                      <a:r>
                        <a:rPr lang="en-US" sz="2000">
                          <a:effectLst/>
                          <a:latin typeface="ArialMT"/>
                        </a:rPr>
                        <a:t>1.25 </a:t>
                      </a:r>
                      <a:endParaRPr lang="en-US" sz="2000">
                        <a:effectLst/>
                      </a:endParaRPr>
                    </a:p>
                  </a:txBody>
                  <a:tcPr anchor="ctr"/>
                </a:tc>
                <a:tc>
                  <a:txBody>
                    <a:bodyPr/>
                    <a:lstStyle/>
                    <a:p>
                      <a:pPr algn="ctr"/>
                      <a:r>
                        <a:rPr lang="en-US" sz="2000" dirty="0">
                          <a:effectLst/>
                          <a:latin typeface="ArialMT"/>
                        </a:rPr>
                        <a:t>Excellent </a:t>
                      </a:r>
                      <a:endParaRPr lang="en-US" sz="2000" dirty="0">
                        <a:effectLst/>
                      </a:endParaRPr>
                    </a:p>
                  </a:txBody>
                  <a:tcPr anchor="ctr"/>
                </a:tc>
              </a:tr>
            </a:tbl>
          </a:graphicData>
        </a:graphic>
      </p:graphicFrame>
      <p:sp>
        <p:nvSpPr>
          <p:cNvPr id="6" name="TextBox 5"/>
          <p:cNvSpPr txBox="1"/>
          <p:nvPr/>
        </p:nvSpPr>
        <p:spPr>
          <a:xfrm>
            <a:off x="666299" y="5753710"/>
            <a:ext cx="2546979" cy="369332"/>
          </a:xfrm>
          <a:prstGeom prst="rect">
            <a:avLst/>
          </a:prstGeom>
          <a:noFill/>
        </p:spPr>
        <p:txBody>
          <a:bodyPr wrap="none" rtlCol="0">
            <a:spAutoFit/>
          </a:bodyPr>
          <a:lstStyle/>
          <a:p>
            <a:r>
              <a:rPr lang="en-US" dirty="0" smtClean="0"/>
              <a:t>* 75% Response Rate</a:t>
            </a:r>
            <a:endParaRPr lang="en-US" dirty="0"/>
          </a:p>
        </p:txBody>
      </p:sp>
    </p:spTree>
    <p:extLst>
      <p:ext uri="{BB962C8B-B14F-4D97-AF65-F5344CB8AC3E}">
        <p14:creationId xmlns:p14="http://schemas.microsoft.com/office/powerpoint/2010/main" val="378954127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Evaluations</a:t>
            </a:r>
            <a:endParaRPr lang="en-US" dirty="0"/>
          </a:p>
        </p:txBody>
      </p:sp>
      <p:sp>
        <p:nvSpPr>
          <p:cNvPr id="3" name="Content Placeholder 2"/>
          <p:cNvSpPr>
            <a:spLocks noGrp="1"/>
          </p:cNvSpPr>
          <p:nvPr>
            <p:ph idx="1"/>
          </p:nvPr>
        </p:nvSpPr>
        <p:spPr>
          <a:xfrm>
            <a:off x="549274" y="1600201"/>
            <a:ext cx="8273077" cy="4343400"/>
          </a:xfrm>
        </p:spPr>
        <p:txBody>
          <a:bodyPr>
            <a:noAutofit/>
          </a:bodyPr>
          <a:lstStyle/>
          <a:p>
            <a:pPr marL="0" indent="0">
              <a:buNone/>
            </a:pPr>
            <a:r>
              <a:rPr lang="en-US" sz="2800" u="sng" dirty="0" smtClean="0"/>
              <a:t>Areas for Improvement</a:t>
            </a:r>
          </a:p>
          <a:p>
            <a:r>
              <a:rPr lang="en-US" sz="2800" dirty="0" smtClean="0"/>
              <a:t>Objectives not clear to all</a:t>
            </a:r>
          </a:p>
          <a:p>
            <a:r>
              <a:rPr lang="en-US" sz="2800" dirty="0" smtClean="0"/>
              <a:t>Course not difficult enough to be stimulating for some</a:t>
            </a:r>
          </a:p>
          <a:p>
            <a:r>
              <a:rPr lang="en-US" sz="2800" dirty="0" smtClean="0"/>
              <a:t>Text (NSTA Learning Center) not rated highly – from comments mostly due to interface</a:t>
            </a:r>
          </a:p>
          <a:p>
            <a:r>
              <a:rPr lang="en-US" sz="2800" dirty="0" smtClean="0"/>
              <a:t>Instructor not well organized</a:t>
            </a:r>
            <a:endParaRPr lang="en-US" sz="2800" dirty="0"/>
          </a:p>
        </p:txBody>
      </p:sp>
    </p:spTree>
    <p:extLst>
      <p:ext uri="{BB962C8B-B14F-4D97-AF65-F5344CB8AC3E}">
        <p14:creationId xmlns:p14="http://schemas.microsoft.com/office/powerpoint/2010/main" val="135854560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 2015 and beyond</a:t>
            </a:r>
            <a:endParaRPr lang="en-US" dirty="0"/>
          </a:p>
        </p:txBody>
      </p:sp>
      <p:sp>
        <p:nvSpPr>
          <p:cNvPr id="3" name="Content Placeholder 2"/>
          <p:cNvSpPr>
            <a:spLocks noGrp="1"/>
          </p:cNvSpPr>
          <p:nvPr>
            <p:ph idx="1"/>
          </p:nvPr>
        </p:nvSpPr>
        <p:spPr>
          <a:xfrm>
            <a:off x="716365" y="1767321"/>
            <a:ext cx="8042276" cy="4343400"/>
          </a:xfrm>
        </p:spPr>
        <p:txBody>
          <a:bodyPr>
            <a:normAutofit/>
          </a:bodyPr>
          <a:lstStyle/>
          <a:p>
            <a:pPr marL="0" indent="0">
              <a:buNone/>
            </a:pPr>
            <a:r>
              <a:rPr lang="en-US" sz="3200" u="sng" dirty="0" smtClean="0"/>
              <a:t>Things to Keep</a:t>
            </a:r>
          </a:p>
          <a:p>
            <a:r>
              <a:rPr lang="en-US" sz="3200" dirty="0" smtClean="0"/>
              <a:t>Standards-based Grading</a:t>
            </a:r>
          </a:p>
          <a:p>
            <a:r>
              <a:rPr lang="en-US" sz="3200" dirty="0" smtClean="0"/>
              <a:t>Unlimited opportunities for reassessment</a:t>
            </a:r>
          </a:p>
          <a:p>
            <a:r>
              <a:rPr lang="en-US" sz="3200" dirty="0" smtClean="0"/>
              <a:t>Rubrics</a:t>
            </a:r>
            <a:endParaRPr lang="en-US" sz="3200" dirty="0"/>
          </a:p>
          <a:p>
            <a:r>
              <a:rPr lang="en-US" sz="3200" dirty="0" smtClean="0"/>
              <a:t>Content</a:t>
            </a:r>
            <a:r>
              <a:rPr lang="en-US" sz="3200" dirty="0"/>
              <a:t> </a:t>
            </a:r>
            <a:r>
              <a:rPr lang="en-US" sz="3200" dirty="0" smtClean="0"/>
              <a:t>Areas</a:t>
            </a:r>
          </a:p>
        </p:txBody>
      </p:sp>
    </p:spTree>
    <p:extLst>
      <p:ext uri="{BB962C8B-B14F-4D97-AF65-F5344CB8AC3E}">
        <p14:creationId xmlns:p14="http://schemas.microsoft.com/office/powerpoint/2010/main" val="319673031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 2015 and beyond</a:t>
            </a:r>
            <a:endParaRPr lang="en-US" dirty="0"/>
          </a:p>
        </p:txBody>
      </p:sp>
      <p:sp>
        <p:nvSpPr>
          <p:cNvPr id="3" name="Content Placeholder 2"/>
          <p:cNvSpPr>
            <a:spLocks noGrp="1"/>
          </p:cNvSpPr>
          <p:nvPr>
            <p:ph idx="1"/>
          </p:nvPr>
        </p:nvSpPr>
        <p:spPr>
          <a:xfrm>
            <a:off x="716365" y="1767321"/>
            <a:ext cx="8042276" cy="4343400"/>
          </a:xfrm>
        </p:spPr>
        <p:txBody>
          <a:bodyPr>
            <a:normAutofit/>
          </a:bodyPr>
          <a:lstStyle/>
          <a:p>
            <a:pPr marL="0" indent="0">
              <a:buNone/>
            </a:pPr>
            <a:r>
              <a:rPr lang="en-US" sz="3200" u="sng" dirty="0" smtClean="0"/>
              <a:t>Things to Reconsider</a:t>
            </a:r>
          </a:p>
          <a:p>
            <a:r>
              <a:rPr lang="en-US" sz="3200" dirty="0" smtClean="0"/>
              <a:t>Which text – on-line with multiple opportunities for assessment</a:t>
            </a:r>
          </a:p>
          <a:p>
            <a:r>
              <a:rPr lang="en-US" sz="3200" dirty="0" smtClean="0"/>
              <a:t>Amount and placement of chemistry</a:t>
            </a:r>
          </a:p>
          <a:p>
            <a:r>
              <a:rPr lang="en-US" sz="3200" dirty="0" smtClean="0"/>
              <a:t>Level of mathematical proficiency required</a:t>
            </a:r>
          </a:p>
        </p:txBody>
      </p:sp>
    </p:spTree>
    <p:extLst>
      <p:ext uri="{BB962C8B-B14F-4D97-AF65-F5344CB8AC3E}">
        <p14:creationId xmlns:p14="http://schemas.microsoft.com/office/powerpoint/2010/main" val="5007910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 2015 and beyond</a:t>
            </a:r>
            <a:endParaRPr lang="en-US" dirty="0"/>
          </a:p>
        </p:txBody>
      </p:sp>
      <p:sp>
        <p:nvSpPr>
          <p:cNvPr id="4" name="Content Placeholder 3"/>
          <p:cNvSpPr>
            <a:spLocks noGrp="1"/>
          </p:cNvSpPr>
          <p:nvPr>
            <p:ph idx="1"/>
          </p:nvPr>
        </p:nvSpPr>
        <p:spPr>
          <a:xfrm>
            <a:off x="549275" y="1600200"/>
            <a:ext cx="8042276" cy="3508503"/>
          </a:xfrm>
        </p:spPr>
        <p:txBody>
          <a:bodyPr>
            <a:normAutofit/>
          </a:bodyPr>
          <a:lstStyle/>
          <a:p>
            <a:pPr marL="0" indent="0">
              <a:buNone/>
            </a:pPr>
            <a:r>
              <a:rPr lang="en-US" sz="3300" u="sng" dirty="0" smtClean="0"/>
              <a:t>Things to Follow Up On</a:t>
            </a:r>
          </a:p>
          <a:p>
            <a:r>
              <a:rPr lang="en-US" sz="3500" dirty="0"/>
              <a:t>CWSEI Teaching Practices </a:t>
            </a:r>
            <a:r>
              <a:rPr lang="en-US" sz="3500" dirty="0" smtClean="0"/>
              <a:t>Inventory</a:t>
            </a:r>
            <a:endParaRPr lang="en-US" sz="3300" dirty="0"/>
          </a:p>
          <a:p>
            <a:r>
              <a:rPr lang="en-US" sz="3500" dirty="0" smtClean="0"/>
              <a:t>Took it and scored at top end of reported departmental averages</a:t>
            </a:r>
            <a:endParaRPr lang="sv-SE" sz="3500" dirty="0"/>
          </a:p>
          <a:p>
            <a:endParaRPr lang="en-US" dirty="0"/>
          </a:p>
          <a:p>
            <a:endParaRPr lang="en-US" i="1" dirty="0"/>
          </a:p>
          <a:p>
            <a:endParaRPr lang="en-US" dirty="0"/>
          </a:p>
          <a:p>
            <a:endParaRPr lang="en-US" dirty="0"/>
          </a:p>
        </p:txBody>
      </p:sp>
      <p:sp>
        <p:nvSpPr>
          <p:cNvPr id="5" name="Rectangle 4"/>
          <p:cNvSpPr/>
          <p:nvPr/>
        </p:nvSpPr>
        <p:spPr>
          <a:xfrm>
            <a:off x="698645" y="5108704"/>
            <a:ext cx="7892906" cy="923330"/>
          </a:xfrm>
          <a:prstGeom prst="rect">
            <a:avLst/>
          </a:prstGeom>
        </p:spPr>
        <p:txBody>
          <a:bodyPr wrap="square">
            <a:spAutoFit/>
          </a:bodyPr>
          <a:lstStyle/>
          <a:p>
            <a:r>
              <a:rPr lang="en-US" dirty="0" err="1" smtClean="0"/>
              <a:t>Wieman</a:t>
            </a:r>
            <a:r>
              <a:rPr lang="en-US" dirty="0" smtClean="0"/>
              <a:t> C, Gilbert S (2014). </a:t>
            </a:r>
            <a:r>
              <a:rPr lang="en-US" dirty="0"/>
              <a:t>The </a:t>
            </a:r>
            <a:r>
              <a:rPr lang="en-US" dirty="0" smtClean="0"/>
              <a:t>teaching practices inventory: a new tool for characterizing college and university teaching in mathematics and science</a:t>
            </a:r>
            <a:r>
              <a:rPr lang="en-US" i="1" dirty="0"/>
              <a:t>.</a:t>
            </a:r>
            <a:r>
              <a:rPr lang="en-US" i="1" dirty="0" smtClean="0"/>
              <a:t> </a:t>
            </a:r>
            <a:r>
              <a:rPr lang="en-US" dirty="0" smtClean="0"/>
              <a:t>CBE Life </a:t>
            </a:r>
            <a:r>
              <a:rPr lang="en-US" dirty="0" err="1" smtClean="0"/>
              <a:t>Sci</a:t>
            </a:r>
            <a:r>
              <a:rPr lang="en-US" dirty="0" smtClean="0"/>
              <a:t> </a:t>
            </a:r>
            <a:r>
              <a:rPr lang="en-US" dirty="0" err="1" smtClean="0"/>
              <a:t>Educ</a:t>
            </a:r>
            <a:r>
              <a:rPr lang="en-US" dirty="0"/>
              <a:t> </a:t>
            </a:r>
            <a:r>
              <a:rPr lang="sv-SE" dirty="0" smtClean="0"/>
              <a:t>13</a:t>
            </a:r>
            <a:r>
              <a:rPr lang="sv-SE" dirty="0"/>
              <a:t>, 552–</a:t>
            </a:r>
            <a:r>
              <a:rPr lang="sv-SE" dirty="0" smtClean="0"/>
              <a:t>569</a:t>
            </a:r>
            <a:r>
              <a:rPr lang="sv-SE" dirty="0"/>
              <a:t>.</a:t>
            </a:r>
            <a:r>
              <a:rPr lang="sv-SE" dirty="0" smtClean="0"/>
              <a:t> </a:t>
            </a:r>
            <a:endParaRPr lang="en-US" dirty="0"/>
          </a:p>
        </p:txBody>
      </p:sp>
    </p:spTree>
    <p:extLst>
      <p:ext uri="{BB962C8B-B14F-4D97-AF65-F5344CB8AC3E}">
        <p14:creationId xmlns:p14="http://schemas.microsoft.com/office/powerpoint/2010/main" val="357026356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sp>
        <p:nvSpPr>
          <p:cNvPr id="3" name="Content Placeholder 2"/>
          <p:cNvSpPr>
            <a:spLocks noGrp="1"/>
          </p:cNvSpPr>
          <p:nvPr>
            <p:ph idx="1"/>
          </p:nvPr>
        </p:nvSpPr>
        <p:spPr>
          <a:xfrm>
            <a:off x="549357" y="1802062"/>
            <a:ext cx="8042276" cy="2325689"/>
          </a:xfrm>
        </p:spPr>
        <p:txBody>
          <a:bodyPr>
            <a:normAutofit/>
          </a:bodyPr>
          <a:lstStyle/>
          <a:p>
            <a:pPr marL="0" indent="0">
              <a:buNone/>
            </a:pPr>
            <a:r>
              <a:rPr lang="en-US" sz="3200" u="sng" dirty="0" smtClean="0"/>
              <a:t>Contact info:</a:t>
            </a:r>
          </a:p>
          <a:p>
            <a:pPr marL="0" indent="0">
              <a:lnSpc>
                <a:spcPct val="50000"/>
              </a:lnSpc>
              <a:buNone/>
            </a:pPr>
            <a:r>
              <a:rPr lang="en-US" sz="3200" dirty="0" smtClean="0"/>
              <a:t>Beth Marchant</a:t>
            </a:r>
          </a:p>
          <a:p>
            <a:pPr marL="0" indent="0">
              <a:lnSpc>
                <a:spcPct val="50000"/>
              </a:lnSpc>
              <a:buNone/>
            </a:pPr>
            <a:r>
              <a:rPr lang="en-US" sz="3200" dirty="0" smtClean="0"/>
              <a:t>Indiana University South Bend (IUSB)</a:t>
            </a:r>
          </a:p>
          <a:p>
            <a:pPr marL="0" indent="0">
              <a:lnSpc>
                <a:spcPct val="50000"/>
              </a:lnSpc>
              <a:buNone/>
            </a:pPr>
            <a:r>
              <a:rPr lang="en-US" sz="3200" dirty="0" smtClean="0">
                <a:hlinkClick r:id="rId3"/>
              </a:rPr>
              <a:t>bamarcha@iusb.edu</a:t>
            </a:r>
            <a:endParaRPr lang="en-US" sz="3200" dirty="0" smtClean="0"/>
          </a:p>
          <a:p>
            <a:pPr marL="0" indent="0">
              <a:lnSpc>
                <a:spcPct val="50000"/>
              </a:lnSpc>
              <a:buNone/>
            </a:pPr>
            <a:endParaRPr lang="en-US" sz="3200" dirty="0"/>
          </a:p>
        </p:txBody>
      </p:sp>
      <p:sp>
        <p:nvSpPr>
          <p:cNvPr id="4" name="TextBox 3"/>
          <p:cNvSpPr txBox="1"/>
          <p:nvPr/>
        </p:nvSpPr>
        <p:spPr>
          <a:xfrm>
            <a:off x="549357" y="4633729"/>
            <a:ext cx="8042194" cy="1846659"/>
          </a:xfrm>
          <a:prstGeom prst="rect">
            <a:avLst/>
          </a:prstGeom>
          <a:noFill/>
        </p:spPr>
        <p:txBody>
          <a:bodyPr wrap="square" rtlCol="0">
            <a:spAutoFit/>
          </a:bodyPr>
          <a:lstStyle/>
          <a:p>
            <a:r>
              <a:rPr lang="en-US" sz="2400" dirty="0"/>
              <a:t>Note: These slides will be submitted to AAPT be uploaded – there are many “hidden” slides included in the presentation that may be of further interest to you.</a:t>
            </a:r>
          </a:p>
          <a:p>
            <a:endParaRPr lang="en-US" dirty="0"/>
          </a:p>
        </p:txBody>
      </p:sp>
      <p:cxnSp>
        <p:nvCxnSpPr>
          <p:cNvPr id="6" name="Straight Connector 5"/>
          <p:cNvCxnSpPr/>
          <p:nvPr/>
        </p:nvCxnSpPr>
        <p:spPr>
          <a:xfrm>
            <a:off x="549357" y="4361713"/>
            <a:ext cx="8042194"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7181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Class</a:t>
            </a:r>
            <a:endParaRPr lang="en-US" dirty="0"/>
          </a:p>
        </p:txBody>
      </p:sp>
      <p:sp>
        <p:nvSpPr>
          <p:cNvPr id="3" name="Content Placeholder 2"/>
          <p:cNvSpPr>
            <a:spLocks noGrp="1"/>
          </p:cNvSpPr>
          <p:nvPr>
            <p:ph idx="1"/>
          </p:nvPr>
        </p:nvSpPr>
        <p:spPr/>
        <p:txBody>
          <a:bodyPr/>
          <a:lstStyle/>
          <a:p>
            <a:r>
              <a:rPr lang="en-US" sz="3200" u="sng" dirty="0" smtClean="0"/>
              <a:t>Lecture</a:t>
            </a:r>
            <a:r>
              <a:rPr lang="en-US" sz="3200" dirty="0" smtClean="0"/>
              <a:t> – 40 students once a week for 1 hour 50 minutes</a:t>
            </a:r>
          </a:p>
          <a:p>
            <a:r>
              <a:rPr lang="en-US" sz="3200" u="sng" dirty="0" smtClean="0"/>
              <a:t>Lab</a:t>
            </a:r>
            <a:r>
              <a:rPr lang="en-US" sz="3200" dirty="0" smtClean="0"/>
              <a:t> – 1 hour 50 minutes once a week – 24 &amp; 16 students</a:t>
            </a:r>
          </a:p>
          <a:p>
            <a:r>
              <a:rPr lang="en-US" sz="3200" dirty="0" smtClean="0"/>
              <a:t>That translates to 32 meeting times minus a lab for Thanksgiving Break</a:t>
            </a:r>
          </a:p>
          <a:p>
            <a:endParaRPr lang="en-US" dirty="0"/>
          </a:p>
        </p:txBody>
      </p:sp>
    </p:spTree>
    <p:extLst>
      <p:ext uri="{BB962C8B-B14F-4D97-AF65-F5344CB8AC3E}">
        <p14:creationId xmlns:p14="http://schemas.microsoft.com/office/powerpoint/2010/main" val="19414495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Ready</a:t>
            </a:r>
            <a:endParaRPr lang="en-US" dirty="0"/>
          </a:p>
        </p:txBody>
      </p:sp>
      <p:sp>
        <p:nvSpPr>
          <p:cNvPr id="3" name="Content Placeholder 2"/>
          <p:cNvSpPr>
            <a:spLocks noGrp="1"/>
          </p:cNvSpPr>
          <p:nvPr>
            <p:ph idx="1"/>
          </p:nvPr>
        </p:nvSpPr>
        <p:spPr>
          <a:xfrm>
            <a:off x="549274" y="1600201"/>
            <a:ext cx="8206241" cy="4599782"/>
          </a:xfrm>
        </p:spPr>
        <p:txBody>
          <a:bodyPr>
            <a:normAutofit fontScale="92500" lnSpcReduction="20000"/>
          </a:bodyPr>
          <a:lstStyle/>
          <a:p>
            <a:r>
              <a:rPr lang="en-US" sz="2800" dirty="0" smtClean="0"/>
              <a:t>Physical Science – all of high school and introductory college physics and chemistry tied in with Indiana Science Standards for grades K-6.</a:t>
            </a:r>
          </a:p>
          <a:p>
            <a:r>
              <a:rPr lang="en-US" sz="2800" dirty="0" smtClean="0"/>
              <a:t>What’s important? Who to ask? How to narrow all of these great ideas down? </a:t>
            </a:r>
            <a:r>
              <a:rPr lang="en-US" sz="2800" dirty="0" err="1" smtClean="0"/>
              <a:t>Etc</a:t>
            </a:r>
            <a:r>
              <a:rPr lang="en-US" sz="2800" dirty="0" smtClean="0"/>
              <a:t>? </a:t>
            </a:r>
            <a:r>
              <a:rPr lang="en-US" sz="2800" dirty="0" err="1"/>
              <a:t>E</a:t>
            </a:r>
            <a:r>
              <a:rPr lang="en-US" sz="2800" dirty="0" err="1" smtClean="0"/>
              <a:t>tc</a:t>
            </a:r>
            <a:r>
              <a:rPr lang="en-US" sz="2800" dirty="0" smtClean="0"/>
              <a:t>?</a:t>
            </a:r>
          </a:p>
          <a:p>
            <a:r>
              <a:rPr lang="en-US" sz="2800" dirty="0" smtClean="0"/>
              <a:t>Designing with the end in mind</a:t>
            </a:r>
          </a:p>
          <a:p>
            <a:r>
              <a:rPr lang="en-US" sz="2800" dirty="0"/>
              <a:t>Grading</a:t>
            </a:r>
          </a:p>
          <a:p>
            <a:r>
              <a:rPr lang="en-US" sz="2800" dirty="0" smtClean="0"/>
              <a:t>Syllabus</a:t>
            </a:r>
          </a:p>
          <a:p>
            <a:r>
              <a:rPr lang="en-US" sz="2800" dirty="0" smtClean="0"/>
              <a:t>Oh, my!!!</a:t>
            </a:r>
            <a:endParaRPr lang="en-US" dirty="0" smtClean="0"/>
          </a:p>
          <a:p>
            <a:endParaRPr lang="en-US" dirty="0"/>
          </a:p>
        </p:txBody>
      </p:sp>
    </p:spTree>
    <p:extLst>
      <p:ext uri="{BB962C8B-B14F-4D97-AF65-F5344CB8AC3E}">
        <p14:creationId xmlns:p14="http://schemas.microsoft.com/office/powerpoint/2010/main" val="22835875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Science</a:t>
            </a:r>
            <a:endParaRPr lang="en-US" dirty="0"/>
          </a:p>
        </p:txBody>
      </p:sp>
      <p:sp>
        <p:nvSpPr>
          <p:cNvPr id="3" name="Content Placeholder 2"/>
          <p:cNvSpPr>
            <a:spLocks noGrp="1"/>
          </p:cNvSpPr>
          <p:nvPr>
            <p:ph idx="1"/>
          </p:nvPr>
        </p:nvSpPr>
        <p:spPr>
          <a:xfrm>
            <a:off x="549275" y="1600200"/>
            <a:ext cx="8323204" cy="4859801"/>
          </a:xfrm>
        </p:spPr>
        <p:txBody>
          <a:bodyPr>
            <a:noAutofit/>
          </a:bodyPr>
          <a:lstStyle/>
          <a:p>
            <a:r>
              <a:rPr lang="en-US" dirty="0" smtClean="0"/>
              <a:t>Talked to Physicists and Chemists, Physics and Chemistry Faculty and Teachers – “</a:t>
            </a:r>
            <a:r>
              <a:rPr lang="en-US" dirty="0"/>
              <a:t>G</a:t>
            </a:r>
            <a:r>
              <a:rPr lang="en-US" dirty="0" smtClean="0"/>
              <a:t>ood Luck!” with a smile and a wink, “We need elementary teachers to really know science!”</a:t>
            </a:r>
          </a:p>
          <a:p>
            <a:r>
              <a:rPr lang="en-US" dirty="0" smtClean="0"/>
              <a:t>Talked to College of Education people - “They really can’t do all that much.”, “You can’t cover all of that – it’s too much!”</a:t>
            </a:r>
          </a:p>
          <a:p>
            <a:r>
              <a:rPr lang="en-US" dirty="0" smtClean="0"/>
              <a:t>Went to New Adjunct Faculty Orientation – “Students will have many distractions – give them the opportunity to learn.”, “They don</a:t>
            </a:r>
            <a:r>
              <a:rPr lang="fr-FR" dirty="0" smtClean="0"/>
              <a:t>’</a:t>
            </a:r>
            <a:r>
              <a:rPr lang="en-US" dirty="0" smtClean="0"/>
              <a:t>t want to be treated like IU Bloomington lite.”</a:t>
            </a:r>
          </a:p>
        </p:txBody>
      </p:sp>
    </p:spTree>
    <p:extLst>
      <p:ext uri="{BB962C8B-B14F-4D97-AF65-F5344CB8AC3E}">
        <p14:creationId xmlns:p14="http://schemas.microsoft.com/office/powerpoint/2010/main" val="7780527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sp>
        <p:nvSpPr>
          <p:cNvPr id="3" name="Content Placeholder 2"/>
          <p:cNvSpPr>
            <a:spLocks noGrp="1"/>
          </p:cNvSpPr>
          <p:nvPr>
            <p:ph idx="1"/>
          </p:nvPr>
        </p:nvSpPr>
        <p:spPr>
          <a:xfrm>
            <a:off x="549275" y="1600201"/>
            <a:ext cx="8042276" cy="1055573"/>
          </a:xfrm>
        </p:spPr>
        <p:txBody>
          <a:bodyPr>
            <a:noAutofit/>
          </a:bodyPr>
          <a:lstStyle/>
          <a:p>
            <a:r>
              <a:rPr lang="en-US" sz="2800" u="sng" dirty="0" smtClean="0"/>
              <a:t>Standards-Based Grading (SBG) </a:t>
            </a:r>
            <a:r>
              <a:rPr lang="en-US" dirty="0" smtClean="0"/>
              <a:t>– we want our students to know XXX, so we let them work until they master XXX</a:t>
            </a:r>
          </a:p>
        </p:txBody>
      </p:sp>
      <p:sp>
        <p:nvSpPr>
          <p:cNvPr id="4" name="Content Placeholder 2"/>
          <p:cNvSpPr txBox="1">
            <a:spLocks/>
          </p:cNvSpPr>
          <p:nvPr/>
        </p:nvSpPr>
        <p:spPr>
          <a:xfrm>
            <a:off x="549275" y="2816605"/>
            <a:ext cx="8042276" cy="4041395"/>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sz="2800" u="sng" dirty="0" smtClean="0"/>
              <a:t>What is “mastery”?</a:t>
            </a:r>
          </a:p>
          <a:p>
            <a:pPr lvl="2"/>
            <a:r>
              <a:rPr lang="en-US" sz="2400" dirty="0" smtClean="0"/>
              <a:t>A person </a:t>
            </a:r>
            <a:r>
              <a:rPr lang="en-US" sz="2400" u="sng" dirty="0" smtClean="0"/>
              <a:t>knows</a:t>
            </a:r>
            <a:r>
              <a:rPr lang="en-US" sz="2400" dirty="0" smtClean="0"/>
              <a:t> the </a:t>
            </a:r>
            <a:r>
              <a:rPr lang="en-US" sz="2400" u="sng" dirty="0" smtClean="0"/>
              <a:t>material</a:t>
            </a:r>
            <a:r>
              <a:rPr lang="en-US" sz="2400" dirty="0" smtClean="0"/>
              <a:t> . . . When? How long? How much? What material?</a:t>
            </a:r>
          </a:p>
          <a:p>
            <a:pPr lvl="2"/>
            <a:r>
              <a:rPr lang="en-US" sz="2400" dirty="0" smtClean="0"/>
              <a:t>A person knows </a:t>
            </a:r>
            <a:r>
              <a:rPr lang="en-US" sz="2400" u="sng" dirty="0" smtClean="0"/>
              <a:t>most</a:t>
            </a:r>
            <a:r>
              <a:rPr lang="en-US" sz="2400" dirty="0" smtClean="0"/>
              <a:t> of the material </a:t>
            </a:r>
            <a:r>
              <a:rPr lang="en-US" sz="2400" u="sng" dirty="0" smtClean="0"/>
              <a:t>at some later time</a:t>
            </a:r>
            <a:r>
              <a:rPr lang="en-US" sz="2400" dirty="0" smtClean="0"/>
              <a:t> . . . What if a person has a limited memory? </a:t>
            </a:r>
          </a:p>
          <a:p>
            <a:pPr lvl="2"/>
            <a:r>
              <a:rPr lang="en-US" sz="2400" dirty="0" smtClean="0"/>
              <a:t>A person knows </a:t>
            </a:r>
            <a:r>
              <a:rPr lang="en-US" sz="2400" u="sng" dirty="0" smtClean="0"/>
              <a:t>most</a:t>
            </a:r>
            <a:r>
              <a:rPr lang="en-US" sz="2400" dirty="0" smtClean="0"/>
              <a:t> of the material or </a:t>
            </a:r>
            <a:r>
              <a:rPr lang="en-US" sz="2400" u="sng" dirty="0" smtClean="0"/>
              <a:t>can look it up </a:t>
            </a:r>
            <a:r>
              <a:rPr lang="en-US" sz="2400" dirty="0" smtClean="0"/>
              <a:t>and </a:t>
            </a:r>
            <a:r>
              <a:rPr lang="en-US" sz="2400" u="sng" dirty="0" smtClean="0"/>
              <a:t>present it to others </a:t>
            </a:r>
            <a:r>
              <a:rPr lang="en-US" sz="2400" dirty="0" smtClean="0"/>
              <a:t>at </a:t>
            </a:r>
            <a:r>
              <a:rPr lang="en-US" sz="2400" u="sng" dirty="0" smtClean="0"/>
              <a:t>a later time </a:t>
            </a:r>
            <a:r>
              <a:rPr lang="en-US" sz="2400" dirty="0" smtClean="0"/>
              <a:t>. . . </a:t>
            </a:r>
          </a:p>
        </p:txBody>
      </p:sp>
    </p:spTree>
    <p:extLst>
      <p:ext uri="{BB962C8B-B14F-4D97-AF65-F5344CB8AC3E}">
        <p14:creationId xmlns:p14="http://schemas.microsoft.com/office/powerpoint/2010/main" val="35395199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sp>
        <p:nvSpPr>
          <p:cNvPr id="3" name="Content Placeholder 2"/>
          <p:cNvSpPr>
            <a:spLocks noGrp="1"/>
          </p:cNvSpPr>
          <p:nvPr>
            <p:ph idx="1"/>
          </p:nvPr>
        </p:nvSpPr>
        <p:spPr/>
        <p:txBody>
          <a:bodyPr>
            <a:normAutofit/>
          </a:bodyPr>
          <a:lstStyle/>
          <a:p>
            <a:r>
              <a:rPr lang="en-US" sz="2800" dirty="0" smtClean="0"/>
              <a:t>Events:</a:t>
            </a:r>
          </a:p>
          <a:p>
            <a:pPr marL="1076325" lvl="2" indent="-457200">
              <a:buFont typeface="+mj-lt"/>
              <a:buAutoNum type="arabicPeriod"/>
            </a:pPr>
            <a:r>
              <a:rPr lang="en-US" sz="2400" dirty="0" smtClean="0"/>
              <a:t>Had been following Dan Myer and Frank </a:t>
            </a:r>
            <a:r>
              <a:rPr lang="en-US" sz="2400" dirty="0" err="1" smtClean="0"/>
              <a:t>Nochese</a:t>
            </a:r>
            <a:r>
              <a:rPr lang="en-US" sz="2400" dirty="0" smtClean="0"/>
              <a:t> on Twitter for about 6 months – “if you are going to try SBG, just start on something, don</a:t>
            </a:r>
            <a:r>
              <a:rPr lang="fr-FR" sz="2400" dirty="0" smtClean="0"/>
              <a:t>’</a:t>
            </a:r>
            <a:r>
              <a:rPr lang="en-US" sz="2400" dirty="0" smtClean="0"/>
              <a:t>t wait until you have the perfect system or set-up”</a:t>
            </a:r>
          </a:p>
          <a:p>
            <a:pPr marL="1076325" lvl="2" indent="-457200">
              <a:buFont typeface="+mj-lt"/>
              <a:buAutoNum type="arabicPeriod"/>
            </a:pPr>
            <a:r>
              <a:rPr lang="en-US" sz="2400" dirty="0" smtClean="0"/>
              <a:t>Book from ASCD, </a:t>
            </a:r>
            <a:r>
              <a:rPr lang="en-US" sz="2400" i="1" dirty="0" smtClean="0"/>
              <a:t>Grading Smarter, Not Harder </a:t>
            </a:r>
            <a:r>
              <a:rPr lang="en-US" sz="2400" dirty="0" smtClean="0"/>
              <a:t>by Myron </a:t>
            </a:r>
            <a:r>
              <a:rPr lang="en-US" sz="2400" dirty="0" err="1" smtClean="0"/>
              <a:t>Dueck</a:t>
            </a:r>
            <a:endParaRPr lang="en-US" sz="2400" dirty="0" smtClean="0"/>
          </a:p>
          <a:p>
            <a:r>
              <a:rPr lang="en-US" sz="2800" dirty="0" smtClean="0"/>
              <a:t>My system is born – now I need a textbook order??</a:t>
            </a:r>
          </a:p>
        </p:txBody>
      </p:sp>
    </p:spTree>
    <p:extLst>
      <p:ext uri="{BB962C8B-B14F-4D97-AF65-F5344CB8AC3E}">
        <p14:creationId xmlns:p14="http://schemas.microsoft.com/office/powerpoint/2010/main" val="9500250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sp>
        <p:nvSpPr>
          <p:cNvPr id="3" name="Content Placeholder 2"/>
          <p:cNvSpPr>
            <a:spLocks noGrp="1"/>
          </p:cNvSpPr>
          <p:nvPr>
            <p:ph idx="1"/>
          </p:nvPr>
        </p:nvSpPr>
        <p:spPr>
          <a:xfrm>
            <a:off x="549275" y="1732160"/>
            <a:ext cx="8042276" cy="4217149"/>
          </a:xfrm>
        </p:spPr>
        <p:txBody>
          <a:bodyPr>
            <a:normAutofit lnSpcReduction="10000"/>
          </a:bodyPr>
          <a:lstStyle/>
          <a:p>
            <a:pPr marL="523875" indent="-457200"/>
            <a:r>
              <a:rPr lang="en-US" sz="3000" dirty="0" smtClean="0"/>
              <a:t>Standards-Based Grading</a:t>
            </a:r>
          </a:p>
          <a:p>
            <a:pPr marL="523875" indent="-457200"/>
            <a:r>
              <a:rPr lang="en-US" sz="3000" dirty="0" smtClean="0"/>
              <a:t>Mastery - A person knows 80% or more of the material now and can look it up later to present it when she or he begins to teach elementary school.</a:t>
            </a:r>
            <a:endParaRPr lang="en-US" sz="2200" dirty="0"/>
          </a:p>
          <a:p>
            <a:pPr marL="66675" indent="0">
              <a:buNone/>
            </a:pPr>
            <a:r>
              <a:rPr lang="en-US" sz="3000" dirty="0" smtClean="0"/>
              <a:t>** In-class Midterm and Final exams to overcome potential cheating on on-line assessments</a:t>
            </a:r>
          </a:p>
        </p:txBody>
      </p:sp>
    </p:spTree>
    <p:extLst>
      <p:ext uri="{BB962C8B-B14F-4D97-AF65-F5344CB8AC3E}">
        <p14:creationId xmlns:p14="http://schemas.microsoft.com/office/powerpoint/2010/main" val="365812063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Override>
</file>

<file path=ppt/theme/themeOverride2.xml><?xml version="1.0" encoding="utf-8"?>
<a:themeOverride xmlns:a="http://schemas.openxmlformats.org/drawingml/2006/main">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Override>
</file>

<file path=docProps/app.xml><?xml version="1.0" encoding="utf-8"?>
<Properties xmlns="http://schemas.openxmlformats.org/officeDocument/2006/extended-properties" xmlns:vt="http://schemas.openxmlformats.org/officeDocument/2006/docPropsVTypes">
  <Template>Breeze.thmx</Template>
  <TotalTime>17127</TotalTime>
  <Words>2938</Words>
  <Application>Microsoft Macintosh PowerPoint</Application>
  <PresentationFormat>On-screen Show (4:3)</PresentationFormat>
  <Paragraphs>499</Paragraphs>
  <Slides>37</Slides>
  <Notes>12</Notes>
  <HiddenSlides>14</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Breeze</vt:lpstr>
      <vt:lpstr> My Journey in Physical Science with Elementary Education Majors</vt:lpstr>
      <vt:lpstr>Preparation - Me</vt:lpstr>
      <vt:lpstr>Preparation - Them</vt:lpstr>
      <vt:lpstr>The Class</vt:lpstr>
      <vt:lpstr>Getting Ready</vt:lpstr>
      <vt:lpstr>Physical Science</vt:lpstr>
      <vt:lpstr>Grading</vt:lpstr>
      <vt:lpstr>Grading</vt:lpstr>
      <vt:lpstr>Grading</vt:lpstr>
      <vt:lpstr>The Content Rubric</vt:lpstr>
      <vt:lpstr>The Skills Rubric</vt:lpstr>
      <vt:lpstr>My Textbook</vt:lpstr>
      <vt:lpstr>The Syllabus</vt:lpstr>
      <vt:lpstr>The Grading Scale</vt:lpstr>
      <vt:lpstr>Mentos</vt:lpstr>
      <vt:lpstr>Preparation - Them</vt:lpstr>
      <vt:lpstr>The Key</vt:lpstr>
      <vt:lpstr>PowerPoint Presentation</vt:lpstr>
      <vt:lpstr>Outcomes</vt:lpstr>
      <vt:lpstr>MOSART Results</vt:lpstr>
      <vt:lpstr>MOSART Results</vt:lpstr>
      <vt:lpstr>MOSART Results</vt:lpstr>
      <vt:lpstr>MOSART Results</vt:lpstr>
      <vt:lpstr>MOSART Results</vt:lpstr>
      <vt:lpstr>MOSART Results</vt:lpstr>
      <vt:lpstr>MOSART Results</vt:lpstr>
      <vt:lpstr>MOSART Results</vt:lpstr>
      <vt:lpstr>MOSART Results</vt:lpstr>
      <vt:lpstr>Grades</vt:lpstr>
      <vt:lpstr>Student Evaluations – Lecture*</vt:lpstr>
      <vt:lpstr>Student Evaluations – AM Lab*</vt:lpstr>
      <vt:lpstr>Student Evaluations – PM Lab*</vt:lpstr>
      <vt:lpstr>Student Evaluations</vt:lpstr>
      <vt:lpstr>Spring, 2015 and beyond</vt:lpstr>
      <vt:lpstr>Spring, 2015 and beyond</vt:lpstr>
      <vt:lpstr>Spring, 2015 and beyond</vt:lpstr>
      <vt:lpstr>Any Questions??</vt:lpstr>
    </vt:vector>
  </TitlesOfParts>
  <Company>Andrews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Marchant</dc:creator>
  <cp:lastModifiedBy>Beth Marchant</cp:lastModifiedBy>
  <cp:revision>68</cp:revision>
  <dcterms:created xsi:type="dcterms:W3CDTF">2014-12-26T20:23:28Z</dcterms:created>
  <dcterms:modified xsi:type="dcterms:W3CDTF">2015-01-07T17:50:45Z</dcterms:modified>
</cp:coreProperties>
</file>